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0" r:id="rId1"/>
  </p:sldMasterIdLst>
  <p:sldIdLst>
    <p:sldId id="284" r:id="rId2"/>
    <p:sldId id="285" r:id="rId3"/>
    <p:sldId id="257" r:id="rId4"/>
    <p:sldId id="258" r:id="rId5"/>
    <p:sldId id="259" r:id="rId6"/>
    <p:sldId id="260" r:id="rId7"/>
    <p:sldId id="261" r:id="rId8"/>
    <p:sldId id="262" r:id="rId9"/>
    <p:sldId id="263" r:id="rId10"/>
    <p:sldId id="266" r:id="rId11"/>
    <p:sldId id="264" r:id="rId12"/>
    <p:sldId id="265"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80" r:id="rId26"/>
    <p:sldId id="282" r:id="rId27"/>
    <p:sldId id="286"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0" d="100"/>
          <a:sy n="70" d="100"/>
        </p:scale>
        <p:origin x="71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E35B65B-65DB-4274-88A1-A95E1C63BC11}" type="datetimeFigureOut">
              <a:rPr lang="en-US" smtClean="0"/>
              <a:t>12/23/2019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90098D-72C7-48A9-9FC8-7AD907427142}" type="slidenum">
              <a:rPr lang="en-US" smtClean="0"/>
              <a:t>‹#›</a:t>
            </a:fld>
            <a:endParaRPr lang="en-US"/>
          </a:p>
        </p:txBody>
      </p:sp>
    </p:spTree>
    <p:extLst>
      <p:ext uri="{BB962C8B-B14F-4D97-AF65-F5344CB8AC3E}">
        <p14:creationId xmlns:p14="http://schemas.microsoft.com/office/powerpoint/2010/main" val="31076919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E35B65B-65DB-4274-88A1-A95E1C63BC11}" type="datetimeFigureOut">
              <a:rPr lang="en-US" smtClean="0"/>
              <a:t>12/23/2019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90098D-72C7-48A9-9FC8-7AD907427142}" type="slidenum">
              <a:rPr lang="en-US" smtClean="0"/>
              <a:t>‹#›</a:t>
            </a:fld>
            <a:endParaRPr lang="en-US"/>
          </a:p>
        </p:txBody>
      </p:sp>
    </p:spTree>
    <p:extLst>
      <p:ext uri="{BB962C8B-B14F-4D97-AF65-F5344CB8AC3E}">
        <p14:creationId xmlns:p14="http://schemas.microsoft.com/office/powerpoint/2010/main" val="42218963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E35B65B-65DB-4274-88A1-A95E1C63BC11}" type="datetimeFigureOut">
              <a:rPr lang="en-US" smtClean="0"/>
              <a:t>12/23/2019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90098D-72C7-48A9-9FC8-7AD907427142}"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33981559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E35B65B-65DB-4274-88A1-A95E1C63BC11}" type="datetimeFigureOut">
              <a:rPr lang="en-US" smtClean="0"/>
              <a:t>12/23/2019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90098D-72C7-48A9-9FC8-7AD907427142}" type="slidenum">
              <a:rPr lang="en-US" smtClean="0"/>
              <a:t>‹#›</a:t>
            </a:fld>
            <a:endParaRPr lang="en-US"/>
          </a:p>
        </p:txBody>
      </p:sp>
    </p:spTree>
    <p:extLst>
      <p:ext uri="{BB962C8B-B14F-4D97-AF65-F5344CB8AC3E}">
        <p14:creationId xmlns:p14="http://schemas.microsoft.com/office/powerpoint/2010/main" val="35008067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E35B65B-65DB-4274-88A1-A95E1C63BC11}" type="datetimeFigureOut">
              <a:rPr lang="en-US" smtClean="0"/>
              <a:t>12/23/2019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90098D-72C7-48A9-9FC8-7AD907427142}"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3431078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E35B65B-65DB-4274-88A1-A95E1C63BC11}" type="datetimeFigureOut">
              <a:rPr lang="en-US" smtClean="0"/>
              <a:t>12/23/2019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90098D-72C7-48A9-9FC8-7AD907427142}" type="slidenum">
              <a:rPr lang="en-US" smtClean="0"/>
              <a:t>‹#›</a:t>
            </a:fld>
            <a:endParaRPr lang="en-US"/>
          </a:p>
        </p:txBody>
      </p:sp>
    </p:spTree>
    <p:extLst>
      <p:ext uri="{BB962C8B-B14F-4D97-AF65-F5344CB8AC3E}">
        <p14:creationId xmlns:p14="http://schemas.microsoft.com/office/powerpoint/2010/main" val="21683384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E35B65B-65DB-4274-88A1-A95E1C63BC11}" type="datetimeFigureOut">
              <a:rPr lang="en-US" smtClean="0"/>
              <a:t>12/23/2019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90098D-72C7-48A9-9FC8-7AD907427142}" type="slidenum">
              <a:rPr lang="en-US" smtClean="0"/>
              <a:t>‹#›</a:t>
            </a:fld>
            <a:endParaRPr lang="en-US"/>
          </a:p>
        </p:txBody>
      </p:sp>
    </p:spTree>
    <p:extLst>
      <p:ext uri="{BB962C8B-B14F-4D97-AF65-F5344CB8AC3E}">
        <p14:creationId xmlns:p14="http://schemas.microsoft.com/office/powerpoint/2010/main" val="15064148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E35B65B-65DB-4274-88A1-A95E1C63BC11}" type="datetimeFigureOut">
              <a:rPr lang="en-US" smtClean="0"/>
              <a:t>12/23/2019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90098D-72C7-48A9-9FC8-7AD907427142}" type="slidenum">
              <a:rPr lang="en-US" smtClean="0"/>
              <a:t>‹#›</a:t>
            </a:fld>
            <a:endParaRPr lang="en-US"/>
          </a:p>
        </p:txBody>
      </p:sp>
    </p:spTree>
    <p:extLst>
      <p:ext uri="{BB962C8B-B14F-4D97-AF65-F5344CB8AC3E}">
        <p14:creationId xmlns:p14="http://schemas.microsoft.com/office/powerpoint/2010/main" val="39018206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E35B65B-65DB-4274-88A1-A95E1C63BC11}" type="datetimeFigureOut">
              <a:rPr lang="en-US" smtClean="0"/>
              <a:t>12/23/2019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90098D-72C7-48A9-9FC8-7AD907427142}" type="slidenum">
              <a:rPr lang="en-US" smtClean="0"/>
              <a:t>‹#›</a:t>
            </a:fld>
            <a:endParaRPr lang="en-US"/>
          </a:p>
        </p:txBody>
      </p:sp>
    </p:spTree>
    <p:extLst>
      <p:ext uri="{BB962C8B-B14F-4D97-AF65-F5344CB8AC3E}">
        <p14:creationId xmlns:p14="http://schemas.microsoft.com/office/powerpoint/2010/main" val="17112240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E35B65B-65DB-4274-88A1-A95E1C63BC11}" type="datetimeFigureOut">
              <a:rPr lang="en-US" smtClean="0"/>
              <a:t>12/23/2019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90098D-72C7-48A9-9FC8-7AD907427142}" type="slidenum">
              <a:rPr lang="en-US" smtClean="0"/>
              <a:t>‹#›</a:t>
            </a:fld>
            <a:endParaRPr lang="en-US"/>
          </a:p>
        </p:txBody>
      </p:sp>
    </p:spTree>
    <p:extLst>
      <p:ext uri="{BB962C8B-B14F-4D97-AF65-F5344CB8AC3E}">
        <p14:creationId xmlns:p14="http://schemas.microsoft.com/office/powerpoint/2010/main" val="28689188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E35B65B-65DB-4274-88A1-A95E1C63BC11}" type="datetimeFigureOut">
              <a:rPr lang="en-US" smtClean="0"/>
              <a:t>12/23/2019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90098D-72C7-48A9-9FC8-7AD907427142}" type="slidenum">
              <a:rPr lang="en-US" smtClean="0"/>
              <a:t>‹#›</a:t>
            </a:fld>
            <a:endParaRPr lang="en-US"/>
          </a:p>
        </p:txBody>
      </p:sp>
    </p:spTree>
    <p:extLst>
      <p:ext uri="{BB962C8B-B14F-4D97-AF65-F5344CB8AC3E}">
        <p14:creationId xmlns:p14="http://schemas.microsoft.com/office/powerpoint/2010/main" val="13782293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E35B65B-65DB-4274-88A1-A95E1C63BC11}" type="datetimeFigureOut">
              <a:rPr lang="en-US" smtClean="0"/>
              <a:t>12/23/2019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490098D-72C7-48A9-9FC8-7AD907427142}" type="slidenum">
              <a:rPr lang="en-US" smtClean="0"/>
              <a:t>‹#›</a:t>
            </a:fld>
            <a:endParaRPr lang="en-US"/>
          </a:p>
        </p:txBody>
      </p:sp>
    </p:spTree>
    <p:extLst>
      <p:ext uri="{BB962C8B-B14F-4D97-AF65-F5344CB8AC3E}">
        <p14:creationId xmlns:p14="http://schemas.microsoft.com/office/powerpoint/2010/main" val="33684664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E35B65B-65DB-4274-88A1-A95E1C63BC11}" type="datetimeFigureOut">
              <a:rPr lang="en-US" smtClean="0"/>
              <a:t>12/23/2019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490098D-72C7-48A9-9FC8-7AD907427142}" type="slidenum">
              <a:rPr lang="en-US" smtClean="0"/>
              <a:t>‹#›</a:t>
            </a:fld>
            <a:endParaRPr lang="en-US"/>
          </a:p>
        </p:txBody>
      </p:sp>
    </p:spTree>
    <p:extLst>
      <p:ext uri="{BB962C8B-B14F-4D97-AF65-F5344CB8AC3E}">
        <p14:creationId xmlns:p14="http://schemas.microsoft.com/office/powerpoint/2010/main" val="40934092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35B65B-65DB-4274-88A1-A95E1C63BC11}" type="datetimeFigureOut">
              <a:rPr lang="en-US" smtClean="0"/>
              <a:t>12/23/2019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490098D-72C7-48A9-9FC8-7AD907427142}" type="slidenum">
              <a:rPr lang="en-US" smtClean="0"/>
              <a:t>‹#›</a:t>
            </a:fld>
            <a:endParaRPr lang="en-US"/>
          </a:p>
        </p:txBody>
      </p:sp>
    </p:spTree>
    <p:extLst>
      <p:ext uri="{BB962C8B-B14F-4D97-AF65-F5344CB8AC3E}">
        <p14:creationId xmlns:p14="http://schemas.microsoft.com/office/powerpoint/2010/main" val="21355579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E35B65B-65DB-4274-88A1-A95E1C63BC11}" type="datetimeFigureOut">
              <a:rPr lang="en-US" smtClean="0"/>
              <a:t>12/23/2019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90098D-72C7-48A9-9FC8-7AD907427142}" type="slidenum">
              <a:rPr lang="en-US" smtClean="0"/>
              <a:t>‹#›</a:t>
            </a:fld>
            <a:endParaRPr lang="en-US"/>
          </a:p>
        </p:txBody>
      </p:sp>
    </p:spTree>
    <p:extLst>
      <p:ext uri="{BB962C8B-B14F-4D97-AF65-F5344CB8AC3E}">
        <p14:creationId xmlns:p14="http://schemas.microsoft.com/office/powerpoint/2010/main" val="20746793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E35B65B-65DB-4274-88A1-A95E1C63BC11}" type="datetimeFigureOut">
              <a:rPr lang="en-US" smtClean="0"/>
              <a:t>12/23/2019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90098D-72C7-48A9-9FC8-7AD907427142}" type="slidenum">
              <a:rPr lang="en-US" smtClean="0"/>
              <a:t>‹#›</a:t>
            </a:fld>
            <a:endParaRPr lang="en-US"/>
          </a:p>
        </p:txBody>
      </p:sp>
    </p:spTree>
    <p:extLst>
      <p:ext uri="{BB962C8B-B14F-4D97-AF65-F5344CB8AC3E}">
        <p14:creationId xmlns:p14="http://schemas.microsoft.com/office/powerpoint/2010/main" val="8399098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3E35B65B-65DB-4274-88A1-A95E1C63BC11}" type="datetimeFigureOut">
              <a:rPr lang="en-US" smtClean="0"/>
              <a:t>12/23/2019</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A490098D-72C7-48A9-9FC8-7AD907427142}" type="slidenum">
              <a:rPr lang="en-US" smtClean="0"/>
              <a:t>‹#›</a:t>
            </a:fld>
            <a:endParaRPr lang="en-US"/>
          </a:p>
        </p:txBody>
      </p:sp>
    </p:spTree>
    <p:extLst>
      <p:ext uri="{BB962C8B-B14F-4D97-AF65-F5344CB8AC3E}">
        <p14:creationId xmlns:p14="http://schemas.microsoft.com/office/powerpoint/2010/main" val="4135041076"/>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 id="2147483742" r:id="rId12"/>
    <p:sldLayoutId id="2147483743" r:id="rId13"/>
    <p:sldLayoutId id="2147483744" r:id="rId14"/>
    <p:sldLayoutId id="2147483745" r:id="rId15"/>
    <p:sldLayoutId id="214748374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12191999" cy="6858000"/>
          </a:xfrm>
          <a:prstGeom prst="rect">
            <a:avLst/>
          </a:prstGeom>
        </p:spPr>
      </p:pic>
    </p:spTree>
    <p:extLst>
      <p:ext uri="{BB962C8B-B14F-4D97-AF65-F5344CB8AC3E}">
        <p14:creationId xmlns:p14="http://schemas.microsoft.com/office/powerpoint/2010/main" val="33290167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256819" y="1146413"/>
            <a:ext cx="9312963" cy="3417982"/>
          </a:xfrm>
          <a:prstGeom prst="rect">
            <a:avLst/>
          </a:prstGeom>
        </p:spPr>
      </p:pic>
    </p:spTree>
    <p:extLst>
      <p:ext uri="{BB962C8B-B14F-4D97-AF65-F5344CB8AC3E}">
        <p14:creationId xmlns:p14="http://schemas.microsoft.com/office/powerpoint/2010/main" val="335674825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7397" y="157617"/>
            <a:ext cx="8911687" cy="1280890"/>
          </a:xfrm>
        </p:spPr>
        <p:txBody>
          <a:bodyPr>
            <a:noAutofit/>
          </a:bodyPr>
          <a:lstStyle/>
          <a:p>
            <a:pPr algn="r" rtl="1"/>
            <a:r>
              <a:rPr lang="fa-IR" sz="2400" b="1" dirty="0">
                <a:solidFill>
                  <a:schemeClr val="tx1"/>
                </a:solidFill>
                <a:cs typeface="B Zar" panose="00000400000000000000" pitchFamily="2" charset="-78"/>
              </a:rPr>
              <a:t>کار با ابزار </a:t>
            </a:r>
            <a:r>
              <a:rPr lang="en-US" sz="2400" b="1" dirty="0">
                <a:solidFill>
                  <a:srgbClr val="FF0000"/>
                </a:solidFill>
                <a:cs typeface="B Zar" panose="00000400000000000000" pitchFamily="2" charset="-78"/>
              </a:rPr>
              <a:t>Sort</a:t>
            </a:r>
            <a:r>
              <a:rPr lang="fa-IR" sz="2400" b="1" dirty="0">
                <a:solidFill>
                  <a:srgbClr val="FF0000"/>
                </a:solidFill>
                <a:cs typeface="B Zar" panose="00000400000000000000" pitchFamily="2" charset="-78"/>
              </a:rPr>
              <a:t> </a:t>
            </a:r>
            <a:r>
              <a:rPr lang="fa-IR" sz="2400" b="1" dirty="0">
                <a:solidFill>
                  <a:schemeClr val="tx1"/>
                </a:solidFill>
                <a:cs typeface="B Zar" panose="00000400000000000000" pitchFamily="2" charset="-78"/>
              </a:rPr>
              <a:t>در </a:t>
            </a:r>
            <a:r>
              <a:rPr lang="fa-IR" sz="2400" b="1" dirty="0" smtClean="0">
                <a:solidFill>
                  <a:schemeClr val="tx1"/>
                </a:solidFill>
                <a:cs typeface="B Zar" panose="00000400000000000000" pitchFamily="2" charset="-78"/>
              </a:rPr>
              <a:t>اکسل</a:t>
            </a:r>
            <a:r>
              <a:rPr lang="en-US" sz="2000" b="1" dirty="0" smtClean="0">
                <a:solidFill>
                  <a:schemeClr val="tx1"/>
                </a:solidFill>
                <a:cs typeface="B Zar" panose="00000400000000000000" pitchFamily="2" charset="-78"/>
              </a:rPr>
              <a:t/>
            </a:r>
            <a:br>
              <a:rPr lang="en-US" sz="2000" b="1" dirty="0" smtClean="0">
                <a:solidFill>
                  <a:schemeClr val="tx1"/>
                </a:solidFill>
                <a:cs typeface="B Zar" panose="00000400000000000000" pitchFamily="2" charset="-78"/>
              </a:rPr>
            </a:br>
            <a:r>
              <a:rPr lang="en-US" sz="1800" b="1" dirty="0">
                <a:solidFill>
                  <a:schemeClr val="tx1"/>
                </a:solidFill>
                <a:cs typeface="B Zar" panose="00000400000000000000" pitchFamily="2" charset="-78"/>
              </a:rPr>
              <a:t/>
            </a:r>
            <a:br>
              <a:rPr lang="en-US" sz="1800" b="1" dirty="0">
                <a:solidFill>
                  <a:schemeClr val="tx1"/>
                </a:solidFill>
                <a:cs typeface="B Zar" panose="00000400000000000000" pitchFamily="2" charset="-78"/>
              </a:rPr>
            </a:br>
            <a:r>
              <a:rPr lang="fa-IR" sz="1800" b="1" dirty="0">
                <a:solidFill>
                  <a:schemeClr val="tx1"/>
                </a:solidFill>
                <a:cs typeface="B Zar" panose="00000400000000000000" pitchFamily="2" charset="-78"/>
              </a:rPr>
              <a:t>کار با ابزار </a:t>
            </a:r>
            <a:r>
              <a:rPr lang="en-US" sz="1800" b="1" dirty="0">
                <a:solidFill>
                  <a:srgbClr val="FF0000"/>
                </a:solidFill>
                <a:cs typeface="B Zar" panose="00000400000000000000" pitchFamily="2" charset="-78"/>
              </a:rPr>
              <a:t>Sort</a:t>
            </a:r>
            <a:r>
              <a:rPr lang="fa-IR" sz="1800" b="1" dirty="0">
                <a:solidFill>
                  <a:srgbClr val="FF0000"/>
                </a:solidFill>
                <a:cs typeface="B Zar" panose="00000400000000000000" pitchFamily="2" charset="-78"/>
              </a:rPr>
              <a:t> </a:t>
            </a:r>
            <a:r>
              <a:rPr lang="fa-IR" sz="1800" b="1" dirty="0">
                <a:solidFill>
                  <a:schemeClr val="tx1"/>
                </a:solidFill>
                <a:cs typeface="B Zar" panose="00000400000000000000" pitchFamily="2" charset="-78"/>
              </a:rPr>
              <a:t>در اکسل را همراه یک مثال یاد میگیریم، </a:t>
            </a:r>
            <a:r>
              <a:rPr lang="fa-IR" sz="1800" b="1" dirty="0" smtClean="0">
                <a:solidFill>
                  <a:schemeClr val="tx1"/>
                </a:solidFill>
                <a:cs typeface="B Zar" panose="00000400000000000000" pitchFamily="2" charset="-78"/>
              </a:rPr>
              <a:t>به جدول زیر </a:t>
            </a:r>
            <a:r>
              <a:rPr lang="fa-IR" sz="1800" b="1" dirty="0">
                <a:solidFill>
                  <a:schemeClr val="tx1"/>
                </a:solidFill>
                <a:cs typeface="B Zar" panose="00000400000000000000" pitchFamily="2" charset="-78"/>
              </a:rPr>
              <a:t>توجه کنید. </a:t>
            </a:r>
            <a:endParaRPr lang="en-US" sz="1800" b="1" dirty="0">
              <a:solidFill>
                <a:schemeClr val="tx1"/>
              </a:solidFill>
              <a:cs typeface="B Zar" panose="00000400000000000000" pitchFamily="2" charset="-78"/>
            </a:endParaRPr>
          </a:p>
        </p:txBody>
      </p:sp>
      <p:pic>
        <p:nvPicPr>
          <p:cNvPr id="4" name="Picture 3"/>
          <p:cNvPicPr>
            <a:picLocks noChangeAspect="1"/>
          </p:cNvPicPr>
          <p:nvPr/>
        </p:nvPicPr>
        <p:blipFill>
          <a:blip r:embed="rId2"/>
          <a:stretch>
            <a:fillRect/>
          </a:stretch>
        </p:blipFill>
        <p:spPr>
          <a:xfrm>
            <a:off x="1050213" y="1329322"/>
            <a:ext cx="7956859" cy="5201129"/>
          </a:xfrm>
          <a:prstGeom prst="rect">
            <a:avLst/>
          </a:prstGeom>
        </p:spPr>
      </p:pic>
    </p:spTree>
    <p:extLst>
      <p:ext uri="{BB962C8B-B14F-4D97-AF65-F5344CB8AC3E}">
        <p14:creationId xmlns:p14="http://schemas.microsoft.com/office/powerpoint/2010/main" val="81103698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309351"/>
            <a:ext cx="8596668" cy="1320800"/>
          </a:xfrm>
        </p:spPr>
        <p:txBody>
          <a:bodyPr>
            <a:noAutofit/>
          </a:bodyPr>
          <a:lstStyle/>
          <a:p>
            <a:pPr algn="r">
              <a:lnSpc>
                <a:spcPct val="150000"/>
              </a:lnSpc>
            </a:pPr>
            <a:r>
              <a:rPr lang="fa-IR" sz="1800" b="1" dirty="0" smtClean="0">
                <a:solidFill>
                  <a:schemeClr val="tx1"/>
                </a:solidFill>
                <a:cs typeface="B Zar" panose="00000400000000000000" pitchFamily="2" charset="-78"/>
              </a:rPr>
              <a:t>میخواهیم جدول بالا را بر مبنای ستون سوم(محل خدمت) و به ترتیب حروف الفبا مرتب کنیم، برای انجام اینکار ابتدا سلولی از جدول مورد نظر را انتخاب کنید و سپس بر روی آیکون در اکسل را نشان می دهد.</a:t>
            </a:r>
            <a:r>
              <a:rPr lang="en-US" sz="1800" b="1" dirty="0" smtClean="0">
                <a:solidFill>
                  <a:srgbClr val="FF0000"/>
                </a:solidFill>
                <a:cs typeface="B Zar" panose="00000400000000000000" pitchFamily="2" charset="-78"/>
              </a:rPr>
              <a:t>Sort</a:t>
            </a:r>
            <a:r>
              <a:rPr lang="fa-IR" sz="1800" b="1" dirty="0" smtClean="0">
                <a:solidFill>
                  <a:schemeClr val="tx1"/>
                </a:solidFill>
                <a:cs typeface="B Zar" panose="00000400000000000000" pitchFamily="2" charset="-78"/>
              </a:rPr>
              <a:t>کلیک نمایید. شکل زیر پنجره </a:t>
            </a:r>
            <a:r>
              <a:rPr lang="en-US" sz="1800" b="1" dirty="0" smtClean="0">
                <a:solidFill>
                  <a:schemeClr val="tx1"/>
                </a:solidFill>
                <a:cs typeface="B Zar" panose="00000400000000000000" pitchFamily="2" charset="-78"/>
              </a:rPr>
              <a:t> </a:t>
            </a:r>
            <a:r>
              <a:rPr lang="en-US" sz="1800" b="1" dirty="0" smtClean="0">
                <a:solidFill>
                  <a:srgbClr val="FF0000"/>
                </a:solidFill>
                <a:cs typeface="B Zar" panose="00000400000000000000" pitchFamily="2" charset="-78"/>
              </a:rPr>
              <a:t>DATA</a:t>
            </a:r>
            <a:r>
              <a:rPr lang="en-US" sz="1800" b="1" dirty="0" smtClean="0">
                <a:solidFill>
                  <a:schemeClr val="tx1"/>
                </a:solidFill>
                <a:cs typeface="B Zar" panose="00000400000000000000" pitchFamily="2" charset="-78"/>
              </a:rPr>
              <a:t> </a:t>
            </a:r>
            <a:r>
              <a:rPr lang="fa-IR" sz="1800" b="1" dirty="0" smtClean="0">
                <a:solidFill>
                  <a:schemeClr val="tx1"/>
                </a:solidFill>
                <a:cs typeface="B Zar" panose="00000400000000000000" pitchFamily="2" charset="-78"/>
              </a:rPr>
              <a:t> یا</a:t>
            </a:r>
            <a:r>
              <a:rPr lang="en-US" sz="1800" b="1" dirty="0" smtClean="0">
                <a:solidFill>
                  <a:srgbClr val="FF0000"/>
                </a:solidFill>
                <a:cs typeface="B Zar" panose="00000400000000000000" pitchFamily="2" charset="-78"/>
              </a:rPr>
              <a:t>HOME</a:t>
            </a:r>
            <a:r>
              <a:rPr lang="en-US" sz="1800" b="1" dirty="0" smtClean="0">
                <a:solidFill>
                  <a:schemeClr val="tx1"/>
                </a:solidFill>
                <a:cs typeface="B Zar" panose="00000400000000000000" pitchFamily="2" charset="-78"/>
              </a:rPr>
              <a:t> </a:t>
            </a:r>
            <a:r>
              <a:rPr lang="fa-IR" sz="1800" b="1" dirty="0" smtClean="0">
                <a:solidFill>
                  <a:schemeClr val="tx1"/>
                </a:solidFill>
                <a:cs typeface="B Zar" panose="00000400000000000000" pitchFamily="2" charset="-78"/>
              </a:rPr>
              <a:t> در تب </a:t>
            </a:r>
            <a:r>
              <a:rPr lang="en-US" sz="1800" b="1" dirty="0" smtClean="0">
                <a:solidFill>
                  <a:srgbClr val="FF0000"/>
                </a:solidFill>
                <a:cs typeface="B Zar" panose="00000400000000000000" pitchFamily="2" charset="-78"/>
              </a:rPr>
              <a:t>Sort </a:t>
            </a:r>
            <a:endParaRPr lang="en-US" sz="1800" b="1" dirty="0">
              <a:solidFill>
                <a:srgbClr val="FF0000"/>
              </a:solidFill>
              <a:cs typeface="B Zar" panose="00000400000000000000" pitchFamily="2" charset="-78"/>
            </a:endParaRPr>
          </a:p>
        </p:txBody>
      </p:sp>
      <p:pic>
        <p:nvPicPr>
          <p:cNvPr id="9" name="Picture 8"/>
          <p:cNvPicPr>
            <a:picLocks noChangeAspect="1"/>
          </p:cNvPicPr>
          <p:nvPr/>
        </p:nvPicPr>
        <p:blipFill>
          <a:blip r:embed="rId2"/>
          <a:stretch>
            <a:fillRect/>
          </a:stretch>
        </p:blipFill>
        <p:spPr>
          <a:xfrm>
            <a:off x="677334" y="1829179"/>
            <a:ext cx="8809632" cy="4953000"/>
          </a:xfrm>
          <a:prstGeom prst="rect">
            <a:avLst/>
          </a:prstGeom>
        </p:spPr>
      </p:pic>
    </p:spTree>
    <p:extLst>
      <p:ext uri="{BB962C8B-B14F-4D97-AF65-F5344CB8AC3E}">
        <p14:creationId xmlns:p14="http://schemas.microsoft.com/office/powerpoint/2010/main" val="388247876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41237" y="241970"/>
            <a:ext cx="8911687" cy="1518590"/>
          </a:xfrm>
        </p:spPr>
        <p:txBody>
          <a:bodyPr>
            <a:noAutofit/>
          </a:bodyPr>
          <a:lstStyle/>
          <a:p>
            <a:pPr algn="r" rtl="1">
              <a:lnSpc>
                <a:spcPct val="150000"/>
              </a:lnSpc>
            </a:pPr>
            <a:r>
              <a:rPr lang="fa-IR" sz="1600" b="1" dirty="0">
                <a:solidFill>
                  <a:schemeClr val="tx1"/>
                </a:solidFill>
                <a:cs typeface="B Zar" panose="00000400000000000000" pitchFamily="2" charset="-78"/>
              </a:rPr>
              <a:t>در </a:t>
            </a:r>
            <a:r>
              <a:rPr lang="en-US" sz="1600" b="1" dirty="0">
                <a:solidFill>
                  <a:srgbClr val="FF0000"/>
                </a:solidFill>
                <a:cs typeface="B Zar" panose="00000400000000000000" pitchFamily="2" charset="-78"/>
              </a:rPr>
              <a:t>Sort Level </a:t>
            </a:r>
            <a:r>
              <a:rPr lang="fa-IR" sz="1600" b="1" dirty="0" smtClean="0">
                <a:solidFill>
                  <a:srgbClr val="FF0000"/>
                </a:solidFill>
                <a:cs typeface="B Zar" panose="00000400000000000000" pitchFamily="2" charset="-78"/>
              </a:rPr>
              <a:t> </a:t>
            </a:r>
            <a:r>
              <a:rPr lang="fa-IR" sz="1600" b="1" dirty="0" smtClean="0">
                <a:solidFill>
                  <a:schemeClr val="tx1"/>
                </a:solidFill>
                <a:cs typeface="B Zar" panose="00000400000000000000" pitchFamily="2" charset="-78"/>
              </a:rPr>
              <a:t>موجود </a:t>
            </a:r>
            <a:r>
              <a:rPr lang="fa-IR" sz="1600" b="1" dirty="0">
                <a:solidFill>
                  <a:schemeClr val="tx1"/>
                </a:solidFill>
                <a:cs typeface="B Zar" panose="00000400000000000000" pitchFamily="2" charset="-78"/>
              </a:rPr>
              <a:t>در پنجره </a:t>
            </a:r>
            <a:r>
              <a:rPr lang="en-US" sz="1600" b="1" dirty="0">
                <a:solidFill>
                  <a:srgbClr val="FF0000"/>
                </a:solidFill>
                <a:cs typeface="B Zar" panose="00000400000000000000" pitchFamily="2" charset="-78"/>
              </a:rPr>
              <a:t>Sort</a:t>
            </a:r>
            <a:r>
              <a:rPr lang="en-US" sz="1600" b="1" dirty="0">
                <a:solidFill>
                  <a:schemeClr val="tx1"/>
                </a:solidFill>
                <a:cs typeface="B Zar" panose="00000400000000000000" pitchFamily="2" charset="-78"/>
              </a:rPr>
              <a:t>، </a:t>
            </a:r>
            <a:r>
              <a:rPr lang="fa-IR" sz="1600" b="1" dirty="0">
                <a:solidFill>
                  <a:schemeClr val="tx1"/>
                </a:solidFill>
                <a:cs typeface="B Zar" panose="00000400000000000000" pitchFamily="2" charset="-78"/>
              </a:rPr>
              <a:t>در کادر </a:t>
            </a:r>
            <a:r>
              <a:rPr lang="en-US" sz="1600" b="1" dirty="0" smtClean="0">
                <a:solidFill>
                  <a:srgbClr val="FF0000"/>
                </a:solidFill>
                <a:cs typeface="B Zar" panose="00000400000000000000" pitchFamily="2" charset="-78"/>
              </a:rPr>
              <a:t>Sort </a:t>
            </a:r>
            <a:r>
              <a:rPr lang="en-US" sz="1600" b="1" dirty="0">
                <a:solidFill>
                  <a:srgbClr val="FF0000"/>
                </a:solidFill>
                <a:cs typeface="B Zar" panose="00000400000000000000" pitchFamily="2" charset="-78"/>
              </a:rPr>
              <a:t>by </a:t>
            </a:r>
            <a:r>
              <a:rPr lang="fa-IR" sz="1600" b="1" dirty="0" smtClean="0">
                <a:solidFill>
                  <a:srgbClr val="FF0000"/>
                </a:solidFill>
                <a:cs typeface="B Zar" panose="00000400000000000000" pitchFamily="2" charset="-78"/>
              </a:rPr>
              <a:t> </a:t>
            </a:r>
            <a:r>
              <a:rPr lang="fa-IR" sz="1600" b="1" dirty="0" smtClean="0">
                <a:solidFill>
                  <a:schemeClr val="tx1"/>
                </a:solidFill>
                <a:cs typeface="B Zar" panose="00000400000000000000" pitchFamily="2" charset="-78"/>
              </a:rPr>
              <a:t>نام </a:t>
            </a:r>
            <a:r>
              <a:rPr lang="fa-IR" sz="1600" b="1" dirty="0">
                <a:solidFill>
                  <a:schemeClr val="tx1"/>
                </a:solidFill>
                <a:cs typeface="B Zar" panose="00000400000000000000" pitchFamily="2" charset="-78"/>
              </a:rPr>
              <a:t>ستونی (فیلد) از </a:t>
            </a:r>
            <a:r>
              <a:rPr lang="fa-IR" sz="1600" b="1" dirty="0" smtClean="0">
                <a:solidFill>
                  <a:schemeClr val="tx1"/>
                </a:solidFill>
                <a:cs typeface="B Zar" panose="00000400000000000000" pitchFamily="2" charset="-78"/>
              </a:rPr>
              <a:t>جدول </a:t>
            </a:r>
            <a:r>
              <a:rPr lang="fa-IR" sz="1600" b="1" dirty="0">
                <a:solidFill>
                  <a:schemeClr val="tx1"/>
                </a:solidFill>
                <a:cs typeface="B Zar" panose="00000400000000000000" pitchFamily="2" charset="-78"/>
              </a:rPr>
              <a:t>خود که میخواهید مرتب سازی بر اساس آن صورت گیرد (ستون </a:t>
            </a:r>
            <a:r>
              <a:rPr lang="fa-IR" sz="1600" b="1" dirty="0" smtClean="0">
                <a:solidFill>
                  <a:schemeClr val="tx1"/>
                </a:solidFill>
                <a:cs typeface="B Zar" panose="00000400000000000000" pitchFamily="2" charset="-78"/>
              </a:rPr>
              <a:t>محل خدمت ) را </a:t>
            </a:r>
            <a:r>
              <a:rPr lang="fa-IR" sz="1600" b="1" dirty="0">
                <a:solidFill>
                  <a:schemeClr val="tx1"/>
                </a:solidFill>
                <a:cs typeface="B Zar" panose="00000400000000000000" pitchFamily="2" charset="-78"/>
              </a:rPr>
              <a:t>انتخاب نمایید و در قسمت </a:t>
            </a:r>
            <a:r>
              <a:rPr lang="fa-IR" sz="1600" b="1" dirty="0" smtClean="0">
                <a:solidFill>
                  <a:schemeClr val="tx1"/>
                </a:solidFill>
                <a:cs typeface="B Zar" panose="00000400000000000000" pitchFamily="2" charset="-78"/>
              </a:rPr>
              <a:t>های</a:t>
            </a:r>
            <a:r>
              <a:rPr lang="en-US" sz="1600" b="1" dirty="0" smtClean="0">
                <a:solidFill>
                  <a:srgbClr val="FF0000"/>
                </a:solidFill>
                <a:cs typeface="B Zar" panose="00000400000000000000" pitchFamily="2" charset="-78"/>
              </a:rPr>
              <a:t>Sort </a:t>
            </a:r>
            <a:r>
              <a:rPr lang="en-US" sz="1600" b="1" dirty="0">
                <a:solidFill>
                  <a:srgbClr val="FF0000"/>
                </a:solidFill>
                <a:cs typeface="B Zar" panose="00000400000000000000" pitchFamily="2" charset="-78"/>
              </a:rPr>
              <a:t>On </a:t>
            </a:r>
            <a:r>
              <a:rPr lang="fa-IR" sz="1600" b="1" dirty="0" smtClean="0">
                <a:solidFill>
                  <a:srgbClr val="FF0000"/>
                </a:solidFill>
                <a:cs typeface="B Zar" panose="00000400000000000000" pitchFamily="2" charset="-78"/>
              </a:rPr>
              <a:t> </a:t>
            </a:r>
            <a:r>
              <a:rPr lang="fa-IR" sz="1600" b="1" dirty="0" smtClean="0">
                <a:solidFill>
                  <a:schemeClr val="tx1"/>
                </a:solidFill>
                <a:cs typeface="B Zar" panose="00000400000000000000" pitchFamily="2" charset="-78"/>
              </a:rPr>
              <a:t>و </a:t>
            </a:r>
            <a:r>
              <a:rPr lang="en-US" sz="1600" b="1" dirty="0">
                <a:solidFill>
                  <a:srgbClr val="FF0000"/>
                </a:solidFill>
                <a:cs typeface="B Zar" panose="00000400000000000000" pitchFamily="2" charset="-78"/>
              </a:rPr>
              <a:t>Order</a:t>
            </a:r>
            <a:r>
              <a:rPr lang="en-US" sz="1600" b="1" dirty="0">
                <a:solidFill>
                  <a:schemeClr val="tx1"/>
                </a:solidFill>
                <a:cs typeface="B Zar" panose="00000400000000000000" pitchFamily="2" charset="-78"/>
              </a:rPr>
              <a:t> </a:t>
            </a:r>
            <a:r>
              <a:rPr lang="fa-IR" sz="1600" b="1" dirty="0" smtClean="0">
                <a:solidFill>
                  <a:schemeClr val="tx1"/>
                </a:solidFill>
                <a:cs typeface="B Zar" panose="00000400000000000000" pitchFamily="2" charset="-78"/>
              </a:rPr>
              <a:t> با </a:t>
            </a:r>
            <a:r>
              <a:rPr lang="fa-IR" sz="1600" b="1" dirty="0">
                <a:solidFill>
                  <a:schemeClr val="tx1"/>
                </a:solidFill>
                <a:cs typeface="B Zar" panose="00000400000000000000" pitchFamily="2" charset="-78"/>
              </a:rPr>
              <a:t>توجه به نوع داده های ستون مورد نظر، روش </a:t>
            </a:r>
            <a:r>
              <a:rPr lang="en-US" sz="1600" b="1" dirty="0">
                <a:solidFill>
                  <a:srgbClr val="FF0000"/>
                </a:solidFill>
                <a:cs typeface="B Zar" panose="00000400000000000000" pitchFamily="2" charset="-78"/>
              </a:rPr>
              <a:t>Sort</a:t>
            </a:r>
            <a:r>
              <a:rPr lang="en-US" sz="1600" b="1" dirty="0">
                <a:solidFill>
                  <a:schemeClr val="tx1"/>
                </a:solidFill>
                <a:cs typeface="B Zar" panose="00000400000000000000" pitchFamily="2" charset="-78"/>
              </a:rPr>
              <a:t> </a:t>
            </a:r>
            <a:r>
              <a:rPr lang="fa-IR" sz="1600" b="1" dirty="0" smtClean="0">
                <a:solidFill>
                  <a:srgbClr val="FF0000"/>
                </a:solidFill>
                <a:cs typeface="B Zar" panose="00000400000000000000" pitchFamily="2" charset="-78"/>
              </a:rPr>
              <a:t> </a:t>
            </a:r>
            <a:r>
              <a:rPr lang="fa-IR" sz="1600" b="1" dirty="0" smtClean="0">
                <a:solidFill>
                  <a:schemeClr val="tx1"/>
                </a:solidFill>
                <a:cs typeface="B Zar" panose="00000400000000000000" pitchFamily="2" charset="-78"/>
              </a:rPr>
              <a:t>را </a:t>
            </a:r>
            <a:r>
              <a:rPr lang="fa-IR" sz="1600" b="1" dirty="0">
                <a:solidFill>
                  <a:schemeClr val="tx1"/>
                </a:solidFill>
                <a:cs typeface="B Zar" panose="00000400000000000000" pitchFamily="2" charset="-78"/>
              </a:rPr>
              <a:t>انتخاب کنید. در اینجا میخواهیم ستون </a:t>
            </a:r>
            <a:r>
              <a:rPr lang="fa-IR" sz="1600" b="1" dirty="0" smtClean="0">
                <a:solidFill>
                  <a:schemeClr val="tx1"/>
                </a:solidFill>
                <a:cs typeface="B Zar" panose="00000400000000000000" pitchFamily="2" charset="-78"/>
              </a:rPr>
              <a:t>محل خدمت را </a:t>
            </a:r>
            <a:r>
              <a:rPr lang="fa-IR" sz="1600" b="1" dirty="0">
                <a:solidFill>
                  <a:schemeClr val="tx1"/>
                </a:solidFill>
                <a:cs typeface="B Zar" panose="00000400000000000000" pitchFamily="2" charset="-78"/>
              </a:rPr>
              <a:t>به ترتیب حروف الفبا مرتب کنیم. بنابراین تنظیمات پنجره </a:t>
            </a:r>
            <a:r>
              <a:rPr lang="en-US" sz="1600" b="1" dirty="0" smtClean="0">
                <a:solidFill>
                  <a:srgbClr val="FF0000"/>
                </a:solidFill>
                <a:cs typeface="B Zar" panose="00000400000000000000" pitchFamily="2" charset="-78"/>
              </a:rPr>
              <a:t>Sort</a:t>
            </a:r>
            <a:r>
              <a:rPr lang="en-US" sz="1600" b="1" dirty="0" smtClean="0">
                <a:solidFill>
                  <a:schemeClr val="tx1"/>
                </a:solidFill>
                <a:cs typeface="B Zar" panose="00000400000000000000" pitchFamily="2" charset="-78"/>
              </a:rPr>
              <a:t> </a:t>
            </a:r>
            <a:r>
              <a:rPr lang="fa-IR" sz="1600" b="1" dirty="0" smtClean="0">
                <a:solidFill>
                  <a:srgbClr val="FF0000"/>
                </a:solidFill>
                <a:cs typeface="B Zar" panose="00000400000000000000" pitchFamily="2" charset="-78"/>
              </a:rPr>
              <a:t> </a:t>
            </a:r>
            <a:r>
              <a:rPr lang="fa-IR" sz="1600" b="1" dirty="0" smtClean="0">
                <a:solidFill>
                  <a:schemeClr val="tx1"/>
                </a:solidFill>
                <a:cs typeface="B Zar" panose="00000400000000000000" pitchFamily="2" charset="-78"/>
              </a:rPr>
              <a:t>به </a:t>
            </a:r>
            <a:r>
              <a:rPr lang="fa-IR" sz="1600" b="1" dirty="0">
                <a:solidFill>
                  <a:schemeClr val="tx1"/>
                </a:solidFill>
                <a:cs typeface="B Zar" panose="00000400000000000000" pitchFamily="2" charset="-78"/>
              </a:rPr>
              <a:t>شکل بالا خواهد بود. شکل زیر خروجی جدول را نشان میدهد:</a:t>
            </a:r>
            <a:endParaRPr lang="en-US" sz="1600" b="1" dirty="0">
              <a:solidFill>
                <a:schemeClr val="tx1"/>
              </a:solidFill>
              <a:cs typeface="B Zar" panose="00000400000000000000" pitchFamily="2" charset="-78"/>
            </a:endParaRPr>
          </a:p>
        </p:txBody>
      </p:sp>
      <p:pic>
        <p:nvPicPr>
          <p:cNvPr id="2" name="Picture 1"/>
          <p:cNvPicPr>
            <a:picLocks noChangeAspect="1"/>
          </p:cNvPicPr>
          <p:nvPr/>
        </p:nvPicPr>
        <p:blipFill>
          <a:blip r:embed="rId2"/>
          <a:stretch>
            <a:fillRect/>
          </a:stretch>
        </p:blipFill>
        <p:spPr>
          <a:xfrm>
            <a:off x="1364562" y="1760560"/>
            <a:ext cx="6865038" cy="5001518"/>
          </a:xfrm>
          <a:prstGeom prst="rect">
            <a:avLst/>
          </a:prstGeom>
        </p:spPr>
      </p:pic>
    </p:spTree>
    <p:extLst>
      <p:ext uri="{BB962C8B-B14F-4D97-AF65-F5344CB8AC3E}">
        <p14:creationId xmlns:p14="http://schemas.microsoft.com/office/powerpoint/2010/main" val="102559350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7397" y="337507"/>
            <a:ext cx="8911687" cy="1805191"/>
          </a:xfrm>
        </p:spPr>
        <p:txBody>
          <a:bodyPr>
            <a:noAutofit/>
          </a:bodyPr>
          <a:lstStyle/>
          <a:p>
            <a:pPr algn="r" rtl="1">
              <a:lnSpc>
                <a:spcPct val="150000"/>
              </a:lnSpc>
            </a:pPr>
            <a:r>
              <a:rPr lang="fa-IR" sz="1800" b="1" dirty="0">
                <a:solidFill>
                  <a:schemeClr val="tx1"/>
                </a:solidFill>
                <a:cs typeface="B Zar" panose="00000400000000000000" pitchFamily="2" charset="-78"/>
              </a:rPr>
              <a:t>در پنجره </a:t>
            </a:r>
            <a:r>
              <a:rPr lang="en-US" sz="1800" b="1" dirty="0">
                <a:solidFill>
                  <a:srgbClr val="FF0000"/>
                </a:solidFill>
                <a:cs typeface="B Zar" panose="00000400000000000000" pitchFamily="2" charset="-78"/>
              </a:rPr>
              <a:t>Sort</a:t>
            </a:r>
            <a:r>
              <a:rPr lang="en-US" sz="1800" b="1" dirty="0">
                <a:solidFill>
                  <a:schemeClr val="tx1"/>
                </a:solidFill>
                <a:cs typeface="B Zar" panose="00000400000000000000" pitchFamily="2" charset="-78"/>
              </a:rPr>
              <a:t> </a:t>
            </a:r>
            <a:r>
              <a:rPr lang="fa-IR" sz="1800" b="1" dirty="0" smtClean="0">
                <a:solidFill>
                  <a:schemeClr val="tx1"/>
                </a:solidFill>
                <a:cs typeface="B Zar" panose="00000400000000000000" pitchFamily="2" charset="-78"/>
              </a:rPr>
              <a:t> در اکسل </a:t>
            </a:r>
            <a:r>
              <a:rPr lang="fa-IR" sz="1800" b="1" dirty="0">
                <a:solidFill>
                  <a:schemeClr val="tx1"/>
                </a:solidFill>
                <a:cs typeface="B Zar" panose="00000400000000000000" pitchFamily="2" charset="-78"/>
              </a:rPr>
              <a:t>میتوان با استفاده از </a:t>
            </a:r>
            <a:r>
              <a:rPr lang="en-US" sz="1800" b="1" dirty="0" smtClean="0">
                <a:solidFill>
                  <a:srgbClr val="FF0000"/>
                </a:solidFill>
                <a:cs typeface="B Zar" panose="00000400000000000000" pitchFamily="2" charset="-78"/>
              </a:rPr>
              <a:t>Add</a:t>
            </a:r>
            <a:r>
              <a:rPr lang="en-US" sz="1800" b="1" dirty="0" smtClean="0">
                <a:solidFill>
                  <a:schemeClr val="tx1"/>
                </a:solidFill>
                <a:cs typeface="B Zar" panose="00000400000000000000" pitchFamily="2" charset="-78"/>
              </a:rPr>
              <a:t> </a:t>
            </a:r>
            <a:r>
              <a:rPr lang="en-US" sz="1800" b="1" dirty="0">
                <a:solidFill>
                  <a:srgbClr val="FF0000"/>
                </a:solidFill>
                <a:cs typeface="B Zar" panose="00000400000000000000" pitchFamily="2" charset="-78"/>
              </a:rPr>
              <a:t>Level</a:t>
            </a:r>
            <a:r>
              <a:rPr lang="en-US" sz="1800" b="1" dirty="0">
                <a:solidFill>
                  <a:schemeClr val="tx1"/>
                </a:solidFill>
                <a:cs typeface="B Zar" panose="00000400000000000000" pitchFamily="2" charset="-78"/>
              </a:rPr>
              <a:t> </a:t>
            </a:r>
            <a:r>
              <a:rPr lang="fa-IR" sz="1800" b="1" dirty="0">
                <a:solidFill>
                  <a:schemeClr val="tx1"/>
                </a:solidFill>
                <a:cs typeface="B Zar" panose="00000400000000000000" pitchFamily="2" charset="-78"/>
              </a:rPr>
              <a:t>یک </a:t>
            </a:r>
            <a:r>
              <a:rPr lang="fa-IR" sz="1800" b="1" dirty="0" smtClean="0">
                <a:solidFill>
                  <a:schemeClr val="tx1"/>
                </a:solidFill>
                <a:cs typeface="B Zar" panose="00000400000000000000" pitchFamily="2" charset="-78"/>
              </a:rPr>
              <a:t>جدول را </a:t>
            </a:r>
            <a:r>
              <a:rPr lang="fa-IR" sz="1800" b="1" dirty="0">
                <a:solidFill>
                  <a:schemeClr val="tx1"/>
                </a:solidFill>
                <a:cs typeface="B Zar" panose="00000400000000000000" pitchFamily="2" charset="-78"/>
              </a:rPr>
              <a:t>در چند سطح </a:t>
            </a:r>
            <a:r>
              <a:rPr lang="en-US" sz="1800" b="1" dirty="0" smtClean="0">
                <a:solidFill>
                  <a:srgbClr val="FF0000"/>
                </a:solidFill>
                <a:cs typeface="B Zar" panose="00000400000000000000" pitchFamily="2" charset="-78"/>
              </a:rPr>
              <a:t>(Level</a:t>
            </a:r>
            <a:r>
              <a:rPr lang="en-US" sz="1800" b="1" dirty="0">
                <a:solidFill>
                  <a:srgbClr val="FF0000"/>
                </a:solidFill>
                <a:cs typeface="B Zar" panose="00000400000000000000" pitchFamily="2" charset="-78"/>
              </a:rPr>
              <a:t>)</a:t>
            </a:r>
            <a:r>
              <a:rPr lang="en-US" sz="1800" b="1" dirty="0" smtClean="0">
                <a:solidFill>
                  <a:srgbClr val="FF0000"/>
                </a:solidFill>
                <a:cs typeface="B Zar" panose="00000400000000000000" pitchFamily="2" charset="-78"/>
              </a:rPr>
              <a:t> </a:t>
            </a:r>
            <a:r>
              <a:rPr lang="fa-IR" sz="1800" b="1" dirty="0">
                <a:solidFill>
                  <a:schemeClr val="tx1"/>
                </a:solidFill>
                <a:cs typeface="B Zar" panose="00000400000000000000" pitchFamily="2" charset="-78"/>
              </a:rPr>
              <a:t>مرتب سازی </a:t>
            </a:r>
            <a:r>
              <a:rPr lang="en-US" sz="1800" b="1" dirty="0">
                <a:solidFill>
                  <a:srgbClr val="FF0000"/>
                </a:solidFill>
                <a:cs typeface="B Zar" panose="00000400000000000000" pitchFamily="2" charset="-78"/>
              </a:rPr>
              <a:t>(</a:t>
            </a:r>
            <a:r>
              <a:rPr lang="en-US" sz="1800" b="1" dirty="0" smtClean="0">
                <a:solidFill>
                  <a:srgbClr val="FF0000"/>
                </a:solidFill>
                <a:cs typeface="B Zar" panose="00000400000000000000" pitchFamily="2" charset="-78"/>
              </a:rPr>
              <a:t>Sort</a:t>
            </a:r>
            <a:r>
              <a:rPr lang="en-US" sz="1800" b="1" dirty="0">
                <a:solidFill>
                  <a:srgbClr val="FF0000"/>
                </a:solidFill>
                <a:cs typeface="B Zar" panose="00000400000000000000" pitchFamily="2" charset="-78"/>
              </a:rPr>
              <a:t>) </a:t>
            </a:r>
            <a:r>
              <a:rPr lang="fa-IR" sz="1800" b="1" dirty="0">
                <a:solidFill>
                  <a:schemeClr val="tx1"/>
                </a:solidFill>
                <a:cs typeface="B Zar" panose="00000400000000000000" pitchFamily="2" charset="-78"/>
              </a:rPr>
              <a:t>کرد. به خروجی جدول در شکل بالا توجه کنید، ستون </a:t>
            </a:r>
            <a:r>
              <a:rPr lang="fa-IR" sz="1800" b="1" dirty="0" smtClean="0">
                <a:solidFill>
                  <a:schemeClr val="tx1"/>
                </a:solidFill>
                <a:cs typeface="B Zar" panose="00000400000000000000" pitchFamily="2" charset="-78"/>
              </a:rPr>
              <a:t>سوم </a:t>
            </a:r>
            <a:r>
              <a:rPr lang="fa-IR" sz="1800" b="1" dirty="0">
                <a:solidFill>
                  <a:schemeClr val="tx1"/>
                </a:solidFill>
                <a:cs typeface="B Zar" panose="00000400000000000000" pitchFamily="2" charset="-78"/>
              </a:rPr>
              <a:t>طبق خواست ما به صورت صعودی مرتب شده است، اما اگر بخواهیم </a:t>
            </a:r>
            <a:r>
              <a:rPr lang="fa-IR" sz="1800" b="1" dirty="0" smtClean="0">
                <a:solidFill>
                  <a:schemeClr val="tx1"/>
                </a:solidFill>
                <a:cs typeface="B Zar" panose="00000400000000000000" pitchFamily="2" charset="-78"/>
              </a:rPr>
              <a:t>نوع استخدام ها نیز </a:t>
            </a:r>
            <a:r>
              <a:rPr lang="fa-IR" sz="1800" b="1" dirty="0">
                <a:solidFill>
                  <a:schemeClr val="tx1"/>
                </a:solidFill>
                <a:cs typeface="B Zar" panose="00000400000000000000" pitchFamily="2" charset="-78"/>
              </a:rPr>
              <a:t>مرتب شود باید چه کنیم! </a:t>
            </a:r>
            <a:r>
              <a:rPr lang="fa-IR" sz="1800" b="1" dirty="0" smtClean="0">
                <a:solidFill>
                  <a:schemeClr val="tx1"/>
                </a:solidFill>
                <a:cs typeface="B Zar" panose="00000400000000000000" pitchFamily="2" charset="-78"/>
              </a:rPr>
              <a:t>برای </a:t>
            </a:r>
            <a:r>
              <a:rPr lang="fa-IR" sz="1800" b="1" dirty="0">
                <a:solidFill>
                  <a:schemeClr val="tx1"/>
                </a:solidFill>
                <a:cs typeface="B Zar" panose="00000400000000000000" pitchFamily="2" charset="-78"/>
              </a:rPr>
              <a:t>این کار باید یک </a:t>
            </a:r>
            <a:r>
              <a:rPr lang="en-US" sz="1800" b="1" dirty="0">
                <a:solidFill>
                  <a:srgbClr val="FF0000"/>
                </a:solidFill>
                <a:cs typeface="B Zar" panose="00000400000000000000" pitchFamily="2" charset="-78"/>
              </a:rPr>
              <a:t>Level</a:t>
            </a:r>
            <a:r>
              <a:rPr lang="en-US" sz="1800" b="1" dirty="0">
                <a:solidFill>
                  <a:schemeClr val="tx1"/>
                </a:solidFill>
                <a:cs typeface="B Zar" panose="00000400000000000000" pitchFamily="2" charset="-78"/>
              </a:rPr>
              <a:t> </a:t>
            </a:r>
            <a:r>
              <a:rPr lang="fa-IR" sz="1800" b="1" dirty="0" smtClean="0">
                <a:solidFill>
                  <a:schemeClr val="tx1"/>
                </a:solidFill>
                <a:cs typeface="B Zar" panose="00000400000000000000" pitchFamily="2" charset="-78"/>
              </a:rPr>
              <a:t> به </a:t>
            </a:r>
            <a:r>
              <a:rPr lang="fa-IR" sz="1800" b="1" dirty="0">
                <a:solidFill>
                  <a:schemeClr val="tx1"/>
                </a:solidFill>
                <a:cs typeface="B Zar" panose="00000400000000000000" pitchFamily="2" charset="-78"/>
              </a:rPr>
              <a:t>پنجره </a:t>
            </a:r>
            <a:r>
              <a:rPr lang="en-US" sz="1800" b="1" dirty="0" smtClean="0">
                <a:solidFill>
                  <a:srgbClr val="FF0000"/>
                </a:solidFill>
                <a:cs typeface="B Zar" panose="00000400000000000000" pitchFamily="2" charset="-78"/>
              </a:rPr>
              <a:t>Sort</a:t>
            </a:r>
            <a:r>
              <a:rPr lang="en-US" sz="1800" b="1" dirty="0" smtClean="0">
                <a:solidFill>
                  <a:schemeClr val="tx1"/>
                </a:solidFill>
                <a:cs typeface="B Zar" panose="00000400000000000000" pitchFamily="2" charset="-78"/>
              </a:rPr>
              <a:t> </a:t>
            </a:r>
            <a:r>
              <a:rPr lang="fa-IR" sz="1800" b="1" dirty="0" smtClean="0">
                <a:solidFill>
                  <a:schemeClr val="tx1"/>
                </a:solidFill>
                <a:cs typeface="B Zar" panose="00000400000000000000" pitchFamily="2" charset="-78"/>
              </a:rPr>
              <a:t> اضافه </a:t>
            </a:r>
            <a:r>
              <a:rPr lang="fa-IR" sz="1800" b="1" dirty="0">
                <a:solidFill>
                  <a:schemeClr val="tx1"/>
                </a:solidFill>
                <a:cs typeface="B Zar" panose="00000400000000000000" pitchFamily="2" charset="-78"/>
              </a:rPr>
              <a:t>نماییم. شکل زیر پنجره </a:t>
            </a:r>
            <a:r>
              <a:rPr lang="en-US" sz="1800" b="1" dirty="0">
                <a:solidFill>
                  <a:srgbClr val="FF0000"/>
                </a:solidFill>
                <a:cs typeface="B Zar" panose="00000400000000000000" pitchFamily="2" charset="-78"/>
              </a:rPr>
              <a:t>Sort</a:t>
            </a:r>
            <a:r>
              <a:rPr lang="en-US" sz="1800" b="1" dirty="0">
                <a:solidFill>
                  <a:schemeClr val="tx1"/>
                </a:solidFill>
                <a:cs typeface="B Zar" panose="00000400000000000000" pitchFamily="2" charset="-78"/>
              </a:rPr>
              <a:t> </a:t>
            </a:r>
            <a:r>
              <a:rPr lang="fa-IR" sz="1800" b="1" dirty="0" smtClean="0">
                <a:solidFill>
                  <a:srgbClr val="FF0000"/>
                </a:solidFill>
                <a:cs typeface="B Zar" panose="00000400000000000000" pitchFamily="2" charset="-78"/>
              </a:rPr>
              <a:t> </a:t>
            </a:r>
            <a:r>
              <a:rPr lang="fa-IR" sz="1800" b="1" dirty="0" smtClean="0">
                <a:solidFill>
                  <a:schemeClr val="tx1"/>
                </a:solidFill>
                <a:cs typeface="B Zar" panose="00000400000000000000" pitchFamily="2" charset="-78"/>
              </a:rPr>
              <a:t>برای </a:t>
            </a:r>
            <a:r>
              <a:rPr lang="fa-IR" sz="1800" b="1" dirty="0">
                <a:solidFill>
                  <a:schemeClr val="tx1"/>
                </a:solidFill>
                <a:cs typeface="B Zar" panose="00000400000000000000" pitchFamily="2" charset="-78"/>
              </a:rPr>
              <a:t>انجام اینکار را نشان میدهد:</a:t>
            </a:r>
            <a:endParaRPr lang="en-US" sz="1800" b="1" dirty="0">
              <a:solidFill>
                <a:schemeClr val="tx1"/>
              </a:solidFill>
              <a:cs typeface="B Zar"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1720530" y="2464712"/>
            <a:ext cx="5610225" cy="2590800"/>
          </a:xfrm>
          <a:prstGeom prst="rect">
            <a:avLst/>
          </a:prstGeom>
        </p:spPr>
      </p:pic>
    </p:spTree>
    <p:extLst>
      <p:ext uri="{BB962C8B-B14F-4D97-AF65-F5344CB8AC3E}">
        <p14:creationId xmlns:p14="http://schemas.microsoft.com/office/powerpoint/2010/main" val="235459258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r" rtl="1">
              <a:lnSpc>
                <a:spcPct val="150000"/>
              </a:lnSpc>
            </a:pPr>
            <a:r>
              <a:rPr lang="fa-IR" sz="1800" b="1" dirty="0">
                <a:solidFill>
                  <a:schemeClr val="tx1"/>
                </a:solidFill>
                <a:cs typeface="B Zar" panose="00000400000000000000" pitchFamily="2" charset="-78"/>
              </a:rPr>
              <a:t>برای اضافه کردن </a:t>
            </a:r>
            <a:r>
              <a:rPr lang="en-US" sz="1800" b="1" dirty="0">
                <a:solidFill>
                  <a:srgbClr val="FF0000"/>
                </a:solidFill>
                <a:cs typeface="B Zar" panose="00000400000000000000" pitchFamily="2" charset="-78"/>
              </a:rPr>
              <a:t>Level</a:t>
            </a:r>
            <a:r>
              <a:rPr lang="en-US" sz="1800" b="1" dirty="0">
                <a:solidFill>
                  <a:schemeClr val="tx1"/>
                </a:solidFill>
                <a:cs typeface="B Zar" panose="00000400000000000000" pitchFamily="2" charset="-78"/>
              </a:rPr>
              <a:t> </a:t>
            </a:r>
            <a:r>
              <a:rPr lang="fa-IR" sz="1800" b="1" dirty="0" smtClean="0">
                <a:solidFill>
                  <a:schemeClr val="tx1"/>
                </a:solidFill>
                <a:cs typeface="B Zar" panose="00000400000000000000" pitchFamily="2" charset="-78"/>
              </a:rPr>
              <a:t> های </a:t>
            </a:r>
            <a:r>
              <a:rPr lang="fa-IR" sz="1800" b="1" dirty="0">
                <a:solidFill>
                  <a:schemeClr val="tx1"/>
                </a:solidFill>
                <a:cs typeface="B Zar" panose="00000400000000000000" pitchFamily="2" charset="-78"/>
              </a:rPr>
              <a:t>بعدی میتوان همچنان از </a:t>
            </a:r>
            <a:r>
              <a:rPr lang="en-US" sz="1800" b="1" dirty="0">
                <a:solidFill>
                  <a:srgbClr val="FF0000"/>
                </a:solidFill>
                <a:cs typeface="B Zar" panose="00000400000000000000" pitchFamily="2" charset="-78"/>
              </a:rPr>
              <a:t>Add Level </a:t>
            </a:r>
            <a:r>
              <a:rPr lang="fa-IR" sz="1800" b="1" dirty="0" smtClean="0">
                <a:solidFill>
                  <a:srgbClr val="FF0000"/>
                </a:solidFill>
                <a:cs typeface="B Zar" panose="00000400000000000000" pitchFamily="2" charset="-78"/>
              </a:rPr>
              <a:t> </a:t>
            </a:r>
            <a:r>
              <a:rPr lang="fa-IR" sz="1800" b="1" dirty="0" smtClean="0">
                <a:solidFill>
                  <a:schemeClr val="tx1"/>
                </a:solidFill>
                <a:cs typeface="B Zar" panose="00000400000000000000" pitchFamily="2" charset="-78"/>
              </a:rPr>
              <a:t>یا </a:t>
            </a:r>
            <a:r>
              <a:rPr lang="en-US" sz="1800" b="1" dirty="0">
                <a:solidFill>
                  <a:srgbClr val="FF0000"/>
                </a:solidFill>
                <a:cs typeface="B Zar" panose="00000400000000000000" pitchFamily="2" charset="-78"/>
              </a:rPr>
              <a:t>Copy Level </a:t>
            </a:r>
            <a:r>
              <a:rPr lang="fa-IR" sz="1800" b="1" dirty="0" smtClean="0">
                <a:solidFill>
                  <a:srgbClr val="FF0000"/>
                </a:solidFill>
                <a:cs typeface="B Zar" panose="00000400000000000000" pitchFamily="2" charset="-78"/>
              </a:rPr>
              <a:t> </a:t>
            </a:r>
            <a:r>
              <a:rPr lang="fa-IR" sz="1800" b="1" dirty="0" smtClean="0">
                <a:solidFill>
                  <a:schemeClr val="tx1"/>
                </a:solidFill>
                <a:cs typeface="B Zar" panose="00000400000000000000" pitchFamily="2" charset="-78"/>
              </a:rPr>
              <a:t>استفاده </a:t>
            </a:r>
            <a:r>
              <a:rPr lang="fa-IR" sz="1800" b="1" dirty="0">
                <a:solidFill>
                  <a:schemeClr val="tx1"/>
                </a:solidFill>
                <a:cs typeface="B Zar" panose="00000400000000000000" pitchFamily="2" charset="-78"/>
              </a:rPr>
              <a:t>کرد، برای پاک کردن یک </a:t>
            </a:r>
            <a:r>
              <a:rPr lang="en-US" sz="1800" b="1" dirty="0">
                <a:solidFill>
                  <a:srgbClr val="FF0000"/>
                </a:solidFill>
                <a:cs typeface="B Zar" panose="00000400000000000000" pitchFamily="2" charset="-78"/>
              </a:rPr>
              <a:t>Level</a:t>
            </a:r>
            <a:r>
              <a:rPr lang="en-US" sz="1800" b="1" dirty="0">
                <a:solidFill>
                  <a:schemeClr val="tx1"/>
                </a:solidFill>
                <a:cs typeface="B Zar" panose="00000400000000000000" pitchFamily="2" charset="-78"/>
              </a:rPr>
              <a:t> </a:t>
            </a:r>
            <a:r>
              <a:rPr lang="fa-IR" sz="1800" b="1" dirty="0" smtClean="0">
                <a:solidFill>
                  <a:srgbClr val="FF0000"/>
                </a:solidFill>
                <a:cs typeface="B Zar" panose="00000400000000000000" pitchFamily="2" charset="-78"/>
              </a:rPr>
              <a:t> </a:t>
            </a:r>
            <a:r>
              <a:rPr lang="fa-IR" sz="1800" b="1" dirty="0" smtClean="0">
                <a:solidFill>
                  <a:schemeClr val="tx1"/>
                </a:solidFill>
                <a:cs typeface="B Zar" panose="00000400000000000000" pitchFamily="2" charset="-78"/>
              </a:rPr>
              <a:t>از </a:t>
            </a:r>
            <a:r>
              <a:rPr lang="fa-IR" sz="1800" b="1" dirty="0">
                <a:solidFill>
                  <a:schemeClr val="tx1"/>
                </a:solidFill>
                <a:cs typeface="B Zar" panose="00000400000000000000" pitchFamily="2" charset="-78"/>
              </a:rPr>
              <a:t>گزینه </a:t>
            </a:r>
            <a:r>
              <a:rPr lang="en-US" sz="1800" b="1" dirty="0" smtClean="0">
                <a:solidFill>
                  <a:srgbClr val="FF0000"/>
                </a:solidFill>
                <a:cs typeface="B Zar" panose="00000400000000000000" pitchFamily="2" charset="-78"/>
              </a:rPr>
              <a:t>Delete </a:t>
            </a:r>
            <a:r>
              <a:rPr lang="en-US" sz="1800" b="1" dirty="0">
                <a:solidFill>
                  <a:srgbClr val="FF0000"/>
                </a:solidFill>
                <a:cs typeface="B Zar" panose="00000400000000000000" pitchFamily="2" charset="-78"/>
              </a:rPr>
              <a:t>Level </a:t>
            </a:r>
            <a:r>
              <a:rPr lang="fa-IR" sz="1800" b="1" dirty="0" smtClean="0">
                <a:solidFill>
                  <a:srgbClr val="FF0000"/>
                </a:solidFill>
                <a:cs typeface="B Zar" panose="00000400000000000000" pitchFamily="2" charset="-78"/>
              </a:rPr>
              <a:t> </a:t>
            </a:r>
            <a:r>
              <a:rPr lang="fa-IR" sz="1800" b="1" dirty="0" smtClean="0">
                <a:solidFill>
                  <a:schemeClr val="tx1"/>
                </a:solidFill>
                <a:cs typeface="B Zar" panose="00000400000000000000" pitchFamily="2" charset="-78"/>
              </a:rPr>
              <a:t>و </a:t>
            </a:r>
            <a:r>
              <a:rPr lang="fa-IR" sz="1800" b="1" dirty="0">
                <a:solidFill>
                  <a:schemeClr val="tx1"/>
                </a:solidFill>
                <a:cs typeface="B Zar" panose="00000400000000000000" pitchFamily="2" charset="-78"/>
              </a:rPr>
              <a:t>برای جابجا کردن ترتیب </a:t>
            </a:r>
            <a:r>
              <a:rPr lang="en-US" sz="1800" b="1" dirty="0">
                <a:solidFill>
                  <a:srgbClr val="FF0000"/>
                </a:solidFill>
                <a:cs typeface="B Zar" panose="00000400000000000000" pitchFamily="2" charset="-78"/>
              </a:rPr>
              <a:t>Level</a:t>
            </a:r>
            <a:r>
              <a:rPr lang="en-US" sz="1800" b="1" dirty="0">
                <a:solidFill>
                  <a:schemeClr val="tx1"/>
                </a:solidFill>
                <a:cs typeface="B Zar" panose="00000400000000000000" pitchFamily="2" charset="-78"/>
              </a:rPr>
              <a:t> </a:t>
            </a:r>
            <a:r>
              <a:rPr lang="fa-IR" sz="1800" b="1" dirty="0" smtClean="0">
                <a:solidFill>
                  <a:schemeClr val="tx1"/>
                </a:solidFill>
                <a:cs typeface="B Zar" panose="00000400000000000000" pitchFamily="2" charset="-78"/>
              </a:rPr>
              <a:t> ها </a:t>
            </a:r>
            <a:r>
              <a:rPr lang="fa-IR" sz="1800" b="1" dirty="0">
                <a:solidFill>
                  <a:schemeClr val="tx1"/>
                </a:solidFill>
                <a:cs typeface="B Zar" panose="00000400000000000000" pitchFamily="2" charset="-78"/>
              </a:rPr>
              <a:t>میتوان از دکمه های </a:t>
            </a:r>
            <a:r>
              <a:rPr lang="en-US" sz="1800" b="1" dirty="0">
                <a:solidFill>
                  <a:srgbClr val="FF0000"/>
                </a:solidFill>
                <a:cs typeface="B Zar" panose="00000400000000000000" pitchFamily="2" charset="-78"/>
              </a:rPr>
              <a:t>Move Up </a:t>
            </a:r>
            <a:r>
              <a:rPr lang="fa-IR" sz="1800" b="1" dirty="0" smtClean="0">
                <a:solidFill>
                  <a:srgbClr val="FF0000"/>
                </a:solidFill>
                <a:cs typeface="B Zar" panose="00000400000000000000" pitchFamily="2" charset="-78"/>
              </a:rPr>
              <a:t>  </a:t>
            </a:r>
            <a:r>
              <a:rPr lang="fa-IR" sz="1800" b="1" dirty="0" smtClean="0">
                <a:solidFill>
                  <a:schemeClr val="tx1"/>
                </a:solidFill>
                <a:cs typeface="B Zar" panose="00000400000000000000" pitchFamily="2" charset="-78"/>
              </a:rPr>
              <a:t>و </a:t>
            </a:r>
            <a:r>
              <a:rPr lang="en-US" sz="1800" b="1" dirty="0" smtClean="0">
                <a:solidFill>
                  <a:srgbClr val="FF0000"/>
                </a:solidFill>
                <a:cs typeface="B Zar" panose="00000400000000000000" pitchFamily="2" charset="-78"/>
              </a:rPr>
              <a:t>Move Down</a:t>
            </a:r>
            <a:r>
              <a:rPr lang="fa-IR" sz="1800" b="1" dirty="0" smtClean="0">
                <a:solidFill>
                  <a:srgbClr val="FF0000"/>
                </a:solidFill>
                <a:cs typeface="B Zar" panose="00000400000000000000" pitchFamily="2" charset="-78"/>
              </a:rPr>
              <a:t> </a:t>
            </a:r>
            <a:r>
              <a:rPr lang="fa-IR" sz="1800" b="1" dirty="0" smtClean="0">
                <a:solidFill>
                  <a:schemeClr val="tx1"/>
                </a:solidFill>
                <a:cs typeface="B Zar" panose="00000400000000000000" pitchFamily="2" charset="-78"/>
              </a:rPr>
              <a:t>استفاده </a:t>
            </a:r>
            <a:r>
              <a:rPr lang="fa-IR" sz="1800" b="1" dirty="0">
                <a:solidFill>
                  <a:schemeClr val="tx1"/>
                </a:solidFill>
                <a:cs typeface="B Zar" panose="00000400000000000000" pitchFamily="2" charset="-78"/>
              </a:rPr>
              <a:t>کرد.</a:t>
            </a:r>
            <a:endParaRPr lang="en-US" sz="1800" b="1" dirty="0">
              <a:solidFill>
                <a:schemeClr val="tx1"/>
              </a:solidFill>
              <a:cs typeface="B Zar" panose="00000400000000000000" pitchFamily="2" charset="-78"/>
            </a:endParaRPr>
          </a:p>
        </p:txBody>
      </p:sp>
    </p:spTree>
    <p:extLst>
      <p:ext uri="{BB962C8B-B14F-4D97-AF65-F5344CB8AC3E}">
        <p14:creationId xmlns:p14="http://schemas.microsoft.com/office/powerpoint/2010/main" val="68314321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2743" y="350293"/>
            <a:ext cx="8596668" cy="1437564"/>
          </a:xfrm>
        </p:spPr>
        <p:txBody>
          <a:bodyPr>
            <a:noAutofit/>
          </a:bodyPr>
          <a:lstStyle/>
          <a:p>
            <a:pPr algn="r" rtl="1">
              <a:lnSpc>
                <a:spcPct val="150000"/>
              </a:lnSpc>
            </a:pPr>
            <a:r>
              <a:rPr lang="fa-IR" sz="2400" b="1" dirty="0" smtClean="0">
                <a:solidFill>
                  <a:schemeClr val="tx1"/>
                </a:solidFill>
                <a:cs typeface="B Zar" panose="00000400000000000000" pitchFamily="2" charset="-78"/>
              </a:rPr>
              <a:t>معرفی ابزار فیلتر در اکسل :</a:t>
            </a:r>
            <a:r>
              <a:rPr lang="en-US" sz="1800" b="1" dirty="0" smtClean="0">
                <a:solidFill>
                  <a:schemeClr val="tx1"/>
                </a:solidFill>
                <a:cs typeface="B Zar" panose="00000400000000000000" pitchFamily="2" charset="-78"/>
              </a:rPr>
              <a:t/>
            </a:r>
            <a:br>
              <a:rPr lang="en-US" sz="1800" b="1" dirty="0" smtClean="0">
                <a:solidFill>
                  <a:schemeClr val="tx1"/>
                </a:solidFill>
                <a:cs typeface="B Zar" panose="00000400000000000000" pitchFamily="2" charset="-78"/>
              </a:rPr>
            </a:br>
            <a:r>
              <a:rPr lang="fa-IR" sz="1800" b="1" dirty="0" smtClean="0">
                <a:solidFill>
                  <a:schemeClr val="tx1"/>
                </a:solidFill>
                <a:cs typeface="B Zar" panose="00000400000000000000" pitchFamily="2" charset="-78"/>
              </a:rPr>
              <a:t>ابزار </a:t>
            </a:r>
            <a:r>
              <a:rPr lang="fa-IR" sz="1800" b="1" dirty="0">
                <a:solidFill>
                  <a:schemeClr val="tx1"/>
                </a:solidFill>
                <a:cs typeface="B Zar" panose="00000400000000000000" pitchFamily="2" charset="-78"/>
              </a:rPr>
              <a:t>فیلتر </a:t>
            </a:r>
            <a:r>
              <a:rPr lang="fa-IR" sz="1800" b="1" dirty="0" smtClean="0">
                <a:solidFill>
                  <a:schemeClr val="tx1"/>
                </a:solidFill>
                <a:cs typeface="B Zar" panose="00000400000000000000" pitchFamily="2" charset="-78"/>
              </a:rPr>
              <a:t>در اکسل </a:t>
            </a:r>
            <a:r>
              <a:rPr lang="fa-IR" sz="1800" b="1" dirty="0">
                <a:solidFill>
                  <a:schemeClr val="tx1"/>
                </a:solidFill>
                <a:cs typeface="B Zar" panose="00000400000000000000" pitchFamily="2" charset="-78"/>
              </a:rPr>
              <a:t>در تب </a:t>
            </a:r>
            <a:r>
              <a:rPr lang="en-US" sz="1800" b="1" dirty="0">
                <a:solidFill>
                  <a:srgbClr val="FF0000"/>
                </a:solidFill>
                <a:cs typeface="B Zar" panose="00000400000000000000" pitchFamily="2" charset="-78"/>
              </a:rPr>
              <a:t>Home</a:t>
            </a:r>
            <a:r>
              <a:rPr lang="en-US" sz="1800" b="1" dirty="0">
                <a:solidFill>
                  <a:schemeClr val="tx1"/>
                </a:solidFill>
                <a:cs typeface="B Zar" panose="00000400000000000000" pitchFamily="2" charset="-78"/>
              </a:rPr>
              <a:t> </a:t>
            </a:r>
            <a:r>
              <a:rPr lang="fa-IR" sz="1800" b="1" dirty="0" smtClean="0">
                <a:solidFill>
                  <a:srgbClr val="FF0000"/>
                </a:solidFill>
                <a:cs typeface="B Zar" panose="00000400000000000000" pitchFamily="2" charset="-78"/>
              </a:rPr>
              <a:t> </a:t>
            </a:r>
            <a:r>
              <a:rPr lang="fa-IR" sz="1800" b="1" dirty="0" smtClean="0">
                <a:solidFill>
                  <a:schemeClr val="tx1"/>
                </a:solidFill>
                <a:cs typeface="B Zar" panose="00000400000000000000" pitchFamily="2" charset="-78"/>
              </a:rPr>
              <a:t>در </a:t>
            </a:r>
            <a:r>
              <a:rPr lang="fa-IR" sz="1800" b="1" dirty="0">
                <a:solidFill>
                  <a:schemeClr val="tx1"/>
                </a:solidFill>
                <a:cs typeface="B Zar" panose="00000400000000000000" pitchFamily="2" charset="-78"/>
              </a:rPr>
              <a:t>گروه </a:t>
            </a:r>
            <a:r>
              <a:rPr lang="en-US" sz="1800" b="1" dirty="0">
                <a:solidFill>
                  <a:srgbClr val="FF0000"/>
                </a:solidFill>
                <a:cs typeface="B Zar" panose="00000400000000000000" pitchFamily="2" charset="-78"/>
              </a:rPr>
              <a:t>Editing</a:t>
            </a:r>
            <a:r>
              <a:rPr lang="fa-IR" sz="1800" b="1" dirty="0" smtClean="0">
                <a:solidFill>
                  <a:schemeClr val="tx1"/>
                </a:solidFill>
                <a:cs typeface="B Zar" panose="00000400000000000000" pitchFamily="2" charset="-78"/>
              </a:rPr>
              <a:t>  و همچنین در تب</a:t>
            </a:r>
            <a:r>
              <a:rPr lang="en-US" sz="1800" b="1" dirty="0" smtClean="0">
                <a:solidFill>
                  <a:srgbClr val="FF0000"/>
                </a:solidFill>
                <a:cs typeface="B Zar" panose="00000400000000000000" pitchFamily="2" charset="-78"/>
              </a:rPr>
              <a:t>Data</a:t>
            </a:r>
            <a:r>
              <a:rPr lang="en-US" sz="1800" b="1" dirty="0" smtClean="0">
                <a:solidFill>
                  <a:schemeClr val="tx1"/>
                </a:solidFill>
                <a:cs typeface="B Zar" panose="00000400000000000000" pitchFamily="2" charset="-78"/>
              </a:rPr>
              <a:t> </a:t>
            </a:r>
            <a:r>
              <a:rPr lang="fa-IR" sz="1800" b="1" dirty="0" smtClean="0">
                <a:solidFill>
                  <a:srgbClr val="FF0000"/>
                </a:solidFill>
                <a:cs typeface="B Zar" panose="00000400000000000000" pitchFamily="2" charset="-78"/>
              </a:rPr>
              <a:t> </a:t>
            </a:r>
            <a:r>
              <a:rPr lang="fa-IR" sz="1800" b="1" dirty="0" smtClean="0">
                <a:solidFill>
                  <a:schemeClr val="tx1"/>
                </a:solidFill>
                <a:cs typeface="B Zar" panose="00000400000000000000" pitchFamily="2" charset="-78"/>
              </a:rPr>
              <a:t>و </a:t>
            </a:r>
            <a:r>
              <a:rPr lang="fa-IR" sz="1800" b="1" dirty="0">
                <a:solidFill>
                  <a:schemeClr val="tx1"/>
                </a:solidFill>
                <a:cs typeface="B Zar" panose="00000400000000000000" pitchFamily="2" charset="-78"/>
              </a:rPr>
              <a:t>در گروه </a:t>
            </a:r>
            <a:r>
              <a:rPr lang="en-US" sz="1800" b="1" dirty="0" smtClean="0">
                <a:solidFill>
                  <a:srgbClr val="FF0000"/>
                </a:solidFill>
                <a:cs typeface="B Zar" panose="00000400000000000000" pitchFamily="2" charset="-78"/>
              </a:rPr>
              <a:t>Sort</a:t>
            </a:r>
            <a:r>
              <a:rPr lang="en-US" sz="1800" b="1" dirty="0" smtClean="0">
                <a:solidFill>
                  <a:schemeClr val="tx1"/>
                </a:solidFill>
                <a:cs typeface="B Zar" panose="00000400000000000000" pitchFamily="2" charset="-78"/>
              </a:rPr>
              <a:t> </a:t>
            </a:r>
            <a:r>
              <a:rPr lang="en-US" sz="1800" b="1" dirty="0">
                <a:solidFill>
                  <a:srgbClr val="FF0000"/>
                </a:solidFill>
                <a:cs typeface="B Zar" panose="00000400000000000000" pitchFamily="2" charset="-78"/>
              </a:rPr>
              <a:t>&amp;</a:t>
            </a:r>
            <a:r>
              <a:rPr lang="en-US" sz="1800" b="1" dirty="0">
                <a:solidFill>
                  <a:schemeClr val="tx1"/>
                </a:solidFill>
                <a:cs typeface="B Zar" panose="00000400000000000000" pitchFamily="2" charset="-78"/>
              </a:rPr>
              <a:t> </a:t>
            </a:r>
            <a:r>
              <a:rPr lang="en-US" sz="1800" b="1" dirty="0" smtClean="0">
                <a:solidFill>
                  <a:srgbClr val="FF0000"/>
                </a:solidFill>
                <a:cs typeface="B Zar" panose="00000400000000000000" pitchFamily="2" charset="-78"/>
              </a:rPr>
              <a:t>Filter</a:t>
            </a:r>
            <a:r>
              <a:rPr lang="fa-IR" sz="1800" b="1" dirty="0" smtClean="0">
                <a:solidFill>
                  <a:srgbClr val="FF0000"/>
                </a:solidFill>
                <a:cs typeface="B Zar" panose="00000400000000000000" pitchFamily="2" charset="-78"/>
              </a:rPr>
              <a:t> </a:t>
            </a:r>
            <a:r>
              <a:rPr lang="fa-IR" sz="1800" b="1" dirty="0" smtClean="0">
                <a:solidFill>
                  <a:schemeClr val="tx1"/>
                </a:solidFill>
                <a:cs typeface="B Zar" panose="00000400000000000000" pitchFamily="2" charset="-78"/>
              </a:rPr>
              <a:t>قرار گرفته است، </a:t>
            </a:r>
            <a:r>
              <a:rPr lang="fa-IR" sz="1800" b="1" dirty="0">
                <a:solidFill>
                  <a:schemeClr val="tx1"/>
                </a:solidFill>
                <a:cs typeface="B Zar" panose="00000400000000000000" pitchFamily="2" charset="-78"/>
              </a:rPr>
              <a:t>شکل های زیر مسیر استفاده از ابزار فیلتر </a:t>
            </a:r>
            <a:r>
              <a:rPr lang="fa-IR" sz="1800" b="1" dirty="0" smtClean="0">
                <a:solidFill>
                  <a:schemeClr val="tx1"/>
                </a:solidFill>
                <a:cs typeface="B Zar" panose="00000400000000000000" pitchFamily="2" charset="-78"/>
              </a:rPr>
              <a:t>در اکسل را </a:t>
            </a:r>
            <a:r>
              <a:rPr lang="fa-IR" sz="1800" b="1" dirty="0">
                <a:solidFill>
                  <a:schemeClr val="tx1"/>
                </a:solidFill>
                <a:cs typeface="B Zar" panose="00000400000000000000" pitchFamily="2" charset="-78"/>
              </a:rPr>
              <a:t>نشان میدهند:</a:t>
            </a:r>
            <a:endParaRPr lang="en-US" sz="1800" b="1" dirty="0">
              <a:solidFill>
                <a:schemeClr val="tx1"/>
              </a:solidFill>
              <a:cs typeface="B Zar" panose="00000400000000000000" pitchFamily="2" charset="-78"/>
            </a:endParaRPr>
          </a:p>
        </p:txBody>
      </p:sp>
      <p:pic>
        <p:nvPicPr>
          <p:cNvPr id="5" name="Picture 4"/>
          <p:cNvPicPr>
            <a:picLocks noChangeAspect="1"/>
          </p:cNvPicPr>
          <p:nvPr/>
        </p:nvPicPr>
        <p:blipFill>
          <a:blip r:embed="rId2"/>
          <a:stretch>
            <a:fillRect/>
          </a:stretch>
        </p:blipFill>
        <p:spPr>
          <a:xfrm>
            <a:off x="12491" y="1986888"/>
            <a:ext cx="10796535" cy="3160441"/>
          </a:xfrm>
          <a:prstGeom prst="rect">
            <a:avLst/>
          </a:prstGeom>
        </p:spPr>
      </p:pic>
    </p:spTree>
    <p:extLst>
      <p:ext uri="{BB962C8B-B14F-4D97-AF65-F5344CB8AC3E}">
        <p14:creationId xmlns:p14="http://schemas.microsoft.com/office/powerpoint/2010/main" val="411003477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866562"/>
            <a:ext cx="9686357" cy="3268710"/>
          </a:xfrm>
          <a:prstGeom prst="rect">
            <a:avLst/>
          </a:prstGeom>
        </p:spPr>
      </p:pic>
    </p:spTree>
    <p:extLst>
      <p:ext uri="{BB962C8B-B14F-4D97-AF65-F5344CB8AC3E}">
        <p14:creationId xmlns:p14="http://schemas.microsoft.com/office/powerpoint/2010/main" val="153794881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0889" y="0"/>
            <a:ext cx="8596668" cy="1320800"/>
          </a:xfrm>
        </p:spPr>
        <p:txBody>
          <a:bodyPr>
            <a:noAutofit/>
          </a:bodyPr>
          <a:lstStyle/>
          <a:p>
            <a:pPr algn="r" rtl="1">
              <a:lnSpc>
                <a:spcPct val="150000"/>
              </a:lnSpc>
            </a:pPr>
            <a:r>
              <a:rPr lang="fa-IR" sz="1800" b="1" dirty="0">
                <a:solidFill>
                  <a:schemeClr val="tx1"/>
                </a:solidFill>
                <a:cs typeface="B Zar" panose="00000400000000000000" pitchFamily="2" charset="-78"/>
              </a:rPr>
              <a:t>برای درک بهتر کاربرد ابزار فیلتر در اکسل، ادامه آموزش را با یک مثال دنبال میکنیم. </a:t>
            </a:r>
            <a:r>
              <a:rPr lang="fa-IR" sz="1800" b="1" dirty="0" smtClean="0">
                <a:solidFill>
                  <a:schemeClr val="tx1"/>
                </a:solidFill>
                <a:cs typeface="B Zar" panose="00000400000000000000" pitchFamily="2" charset="-78"/>
              </a:rPr>
              <a:t>جدول </a:t>
            </a:r>
            <a:r>
              <a:rPr lang="fa-IR" sz="1800" b="1" dirty="0">
                <a:solidFill>
                  <a:schemeClr val="tx1"/>
                </a:solidFill>
                <a:cs typeface="B Zar" panose="00000400000000000000" pitchFamily="2" charset="-78"/>
              </a:rPr>
              <a:t>زیر را در نظر </a:t>
            </a:r>
            <a:r>
              <a:rPr lang="fa-IR" sz="1800" b="1" dirty="0" smtClean="0">
                <a:solidFill>
                  <a:schemeClr val="tx1"/>
                </a:solidFill>
                <a:cs typeface="B Zar" panose="00000400000000000000" pitchFamily="2" charset="-78"/>
              </a:rPr>
              <a:t>بگیرید، ابزار </a:t>
            </a:r>
            <a:r>
              <a:rPr lang="fa-IR" sz="1800" b="1" dirty="0">
                <a:solidFill>
                  <a:schemeClr val="tx1"/>
                </a:solidFill>
                <a:cs typeface="B Zar" panose="00000400000000000000" pitchFamily="2" charset="-78"/>
              </a:rPr>
              <a:t>فیلتر برای ستون های این جدول فعال شده </a:t>
            </a:r>
            <a:r>
              <a:rPr lang="fa-IR" sz="1800" b="1" dirty="0" smtClean="0">
                <a:solidFill>
                  <a:schemeClr val="tx1"/>
                </a:solidFill>
                <a:cs typeface="B Zar" panose="00000400000000000000" pitchFamily="2" charset="-78"/>
              </a:rPr>
              <a:t>است. برای انجام این کار ابتدا سلولی از جدول مورد نظر را انتخاب کنید و سپس بر روی آیکون </a:t>
            </a:r>
            <a:r>
              <a:rPr lang="en-US" sz="1800" b="1" dirty="0" smtClean="0">
                <a:solidFill>
                  <a:srgbClr val="FF0000"/>
                </a:solidFill>
                <a:cs typeface="B Zar" panose="00000400000000000000" pitchFamily="2" charset="-78"/>
              </a:rPr>
              <a:t>Filter</a:t>
            </a:r>
            <a:r>
              <a:rPr lang="en-US" sz="1800" b="1" dirty="0" smtClean="0">
                <a:solidFill>
                  <a:schemeClr val="tx1"/>
                </a:solidFill>
                <a:cs typeface="B Zar" panose="00000400000000000000" pitchFamily="2" charset="-78"/>
              </a:rPr>
              <a:t> </a:t>
            </a:r>
            <a:r>
              <a:rPr lang="fa-IR" sz="1800" b="1" dirty="0" smtClean="0">
                <a:solidFill>
                  <a:schemeClr val="tx1"/>
                </a:solidFill>
                <a:cs typeface="B Zar" panose="00000400000000000000" pitchFamily="2" charset="-78"/>
              </a:rPr>
              <a:t>کلیک نمایید .برخی </a:t>
            </a:r>
            <a:r>
              <a:rPr lang="fa-IR" sz="1800" b="1" dirty="0">
                <a:solidFill>
                  <a:schemeClr val="tx1"/>
                </a:solidFill>
                <a:cs typeface="B Zar" panose="00000400000000000000" pitchFamily="2" charset="-78"/>
              </a:rPr>
              <a:t>سطر ها نیز با رنگی متفاوت مشخص شده اند.</a:t>
            </a:r>
            <a:endParaRPr lang="en-US" sz="1800" b="1" dirty="0">
              <a:solidFill>
                <a:schemeClr val="tx1"/>
              </a:solidFill>
              <a:cs typeface="B Zar" panose="00000400000000000000" pitchFamily="2" charset="-78"/>
            </a:endParaRPr>
          </a:p>
        </p:txBody>
      </p:sp>
      <p:pic>
        <p:nvPicPr>
          <p:cNvPr id="3" name="Picture 2"/>
          <p:cNvPicPr>
            <a:picLocks noChangeAspect="1"/>
          </p:cNvPicPr>
          <p:nvPr/>
        </p:nvPicPr>
        <p:blipFill>
          <a:blip r:embed="rId2"/>
          <a:stretch>
            <a:fillRect/>
          </a:stretch>
        </p:blipFill>
        <p:spPr>
          <a:xfrm>
            <a:off x="0" y="1768523"/>
            <a:ext cx="9978447" cy="4601498"/>
          </a:xfrm>
          <a:prstGeom prst="rect">
            <a:avLst/>
          </a:prstGeom>
        </p:spPr>
      </p:pic>
    </p:spTree>
    <p:extLst>
      <p:ext uri="{BB962C8B-B14F-4D97-AF65-F5344CB8AC3E}">
        <p14:creationId xmlns:p14="http://schemas.microsoft.com/office/powerpoint/2010/main" val="1808163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59220" y="301004"/>
            <a:ext cx="8596668" cy="1320800"/>
          </a:xfrm>
        </p:spPr>
        <p:txBody>
          <a:bodyPr>
            <a:noAutofit/>
          </a:bodyPr>
          <a:lstStyle/>
          <a:p>
            <a:pPr algn="r" rtl="1">
              <a:lnSpc>
                <a:spcPct val="150000"/>
              </a:lnSpc>
            </a:pPr>
            <a:r>
              <a:rPr lang="fa-IR" sz="1800" b="1" dirty="0">
                <a:solidFill>
                  <a:schemeClr val="tx1"/>
                </a:solidFill>
                <a:cs typeface="B Zar" panose="00000400000000000000" pitchFamily="2" charset="-78"/>
              </a:rPr>
              <a:t>برای هر ستون یک </a:t>
            </a:r>
            <a:r>
              <a:rPr lang="en-US" sz="1800" b="1" dirty="0">
                <a:solidFill>
                  <a:srgbClr val="FF0000"/>
                </a:solidFill>
                <a:cs typeface="B Zar" panose="00000400000000000000" pitchFamily="2" charset="-78"/>
              </a:rPr>
              <a:t>Drop Down </a:t>
            </a:r>
            <a:r>
              <a:rPr lang="fa-IR" sz="1800" b="1" dirty="0" smtClean="0">
                <a:solidFill>
                  <a:srgbClr val="FF0000"/>
                </a:solidFill>
                <a:cs typeface="B Zar" panose="00000400000000000000" pitchFamily="2" charset="-78"/>
              </a:rPr>
              <a:t> </a:t>
            </a:r>
            <a:r>
              <a:rPr lang="fa-IR" sz="1800" b="1" dirty="0" smtClean="0">
                <a:solidFill>
                  <a:schemeClr val="tx1"/>
                </a:solidFill>
                <a:cs typeface="B Zar" panose="00000400000000000000" pitchFamily="2" charset="-78"/>
              </a:rPr>
              <a:t>فیلتر </a:t>
            </a:r>
            <a:r>
              <a:rPr lang="fa-IR" sz="1800" b="1" dirty="0">
                <a:solidFill>
                  <a:schemeClr val="tx1"/>
                </a:solidFill>
                <a:cs typeface="B Zar" panose="00000400000000000000" pitchFamily="2" charset="-78"/>
              </a:rPr>
              <a:t>قرار داده شده است</a:t>
            </a:r>
            <a:r>
              <a:rPr lang="fa-IR" sz="1800" b="1" dirty="0" smtClean="0">
                <a:solidFill>
                  <a:schemeClr val="tx1"/>
                </a:solidFill>
                <a:cs typeface="B Zar" panose="00000400000000000000" pitchFamily="2" charset="-78"/>
              </a:rPr>
              <a:t>، </a:t>
            </a:r>
            <a:r>
              <a:rPr lang="fa-IR" sz="1800" b="1" dirty="0">
                <a:solidFill>
                  <a:schemeClr val="tx1"/>
                </a:solidFill>
                <a:cs typeface="B Zar" panose="00000400000000000000" pitchFamily="2" charset="-78"/>
              </a:rPr>
              <a:t>از آنجایی که </a:t>
            </a:r>
            <a:r>
              <a:rPr lang="fa-IR" sz="1800" b="1" dirty="0" smtClean="0">
                <a:solidFill>
                  <a:schemeClr val="tx1"/>
                </a:solidFill>
                <a:cs typeface="B Zar" panose="00000400000000000000" pitchFamily="2" charset="-78"/>
              </a:rPr>
              <a:t>سطرهای جدول در </a:t>
            </a:r>
            <a:r>
              <a:rPr lang="fa-IR" sz="1800" b="1" dirty="0">
                <a:solidFill>
                  <a:schemeClr val="tx1"/>
                </a:solidFill>
                <a:cs typeface="B Zar" panose="00000400000000000000" pitchFamily="2" charset="-78"/>
              </a:rPr>
              <a:t>مثال بالا دارای رنگ های متفاوت میباشند برای فیلتر کردن سطرها بر اساس رنگ آنها منوی </a:t>
            </a:r>
            <a:r>
              <a:rPr lang="en-US" sz="1800" b="1" dirty="0">
                <a:solidFill>
                  <a:srgbClr val="FF0000"/>
                </a:solidFill>
                <a:cs typeface="B Zar" panose="00000400000000000000" pitchFamily="2" charset="-78"/>
              </a:rPr>
              <a:t>Filter Color </a:t>
            </a:r>
            <a:r>
              <a:rPr lang="fa-IR" sz="1800" b="1" dirty="0" smtClean="0">
                <a:solidFill>
                  <a:srgbClr val="FF0000"/>
                </a:solidFill>
                <a:cs typeface="B Zar" panose="00000400000000000000" pitchFamily="2" charset="-78"/>
              </a:rPr>
              <a:t> </a:t>
            </a:r>
            <a:r>
              <a:rPr lang="fa-IR" sz="1800" b="1" dirty="0" smtClean="0">
                <a:solidFill>
                  <a:schemeClr val="tx1"/>
                </a:solidFill>
                <a:cs typeface="B Zar" panose="00000400000000000000" pitchFamily="2" charset="-78"/>
              </a:rPr>
              <a:t>نیزدر </a:t>
            </a:r>
            <a:r>
              <a:rPr lang="en-US" sz="1800" b="1" dirty="0">
                <a:solidFill>
                  <a:srgbClr val="FF0000"/>
                </a:solidFill>
                <a:cs typeface="B Zar" panose="00000400000000000000" pitchFamily="2" charset="-78"/>
              </a:rPr>
              <a:t>Drop Down </a:t>
            </a:r>
            <a:r>
              <a:rPr lang="fa-IR" sz="1800" b="1" dirty="0" smtClean="0">
                <a:solidFill>
                  <a:srgbClr val="FF0000"/>
                </a:solidFill>
                <a:cs typeface="B Zar" panose="00000400000000000000" pitchFamily="2" charset="-78"/>
              </a:rPr>
              <a:t> </a:t>
            </a:r>
            <a:r>
              <a:rPr lang="fa-IR" sz="1800" b="1" dirty="0" smtClean="0">
                <a:solidFill>
                  <a:schemeClr val="tx1"/>
                </a:solidFill>
                <a:cs typeface="B Zar" panose="00000400000000000000" pitchFamily="2" charset="-78"/>
              </a:rPr>
              <a:t>فیلتر </a:t>
            </a:r>
            <a:r>
              <a:rPr lang="fa-IR" sz="1800" b="1" dirty="0">
                <a:solidFill>
                  <a:schemeClr val="tx1"/>
                </a:solidFill>
                <a:cs typeface="B Zar" panose="00000400000000000000" pitchFamily="2" charset="-78"/>
              </a:rPr>
              <a:t>قرار گرفته است.</a:t>
            </a:r>
            <a:endParaRPr lang="en-US" sz="1800" b="1" dirty="0">
              <a:solidFill>
                <a:schemeClr val="tx1"/>
              </a:solidFill>
              <a:cs typeface="B Zar" panose="00000400000000000000" pitchFamily="2" charset="-78"/>
            </a:endParaRPr>
          </a:p>
        </p:txBody>
      </p:sp>
      <p:pic>
        <p:nvPicPr>
          <p:cNvPr id="3" name="Picture 2"/>
          <p:cNvPicPr>
            <a:picLocks noChangeAspect="1"/>
          </p:cNvPicPr>
          <p:nvPr/>
        </p:nvPicPr>
        <p:blipFill>
          <a:blip r:embed="rId2"/>
          <a:stretch>
            <a:fillRect/>
          </a:stretch>
        </p:blipFill>
        <p:spPr>
          <a:xfrm>
            <a:off x="1652729" y="1621804"/>
            <a:ext cx="7095485" cy="5058918"/>
          </a:xfrm>
          <a:prstGeom prst="rect">
            <a:avLst/>
          </a:prstGeom>
        </p:spPr>
      </p:pic>
    </p:spTree>
    <p:extLst>
      <p:ext uri="{BB962C8B-B14F-4D97-AF65-F5344CB8AC3E}">
        <p14:creationId xmlns:p14="http://schemas.microsoft.com/office/powerpoint/2010/main" val="15672208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Grp="1" noChangeArrowheads="1"/>
          </p:cNvSpPr>
          <p:nvPr>
            <p:ph type="ctrTitle"/>
          </p:nvPr>
        </p:nvSpPr>
        <p:spPr bwMode="auto">
          <a:xfrm>
            <a:off x="1771402" y="1640903"/>
            <a:ext cx="695094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lang="ar-SA" sz="2800"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mn-lt"/>
                <a:ea typeface="+mn-ea"/>
                <a:cs typeface="B Titr" pitchFamily="2" charset="-78"/>
              </a:rPr>
              <a:t>دانشگاه علوم پزشکی و خدمات بهداشتی درمانی ایران</a:t>
            </a:r>
            <a:endParaRPr lang="en-US" sz="2800"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mn-lt"/>
              <a:ea typeface="+mn-ea"/>
              <a:cs typeface="B Titr" pitchFamily="2" charset="-78"/>
            </a:endParaRPr>
          </a:p>
        </p:txBody>
      </p:sp>
      <p:sp>
        <p:nvSpPr>
          <p:cNvPr id="7" name="Rectangle 3"/>
          <p:cNvSpPr>
            <a:spLocks noChangeArrowheads="1"/>
          </p:cNvSpPr>
          <p:nvPr/>
        </p:nvSpPr>
        <p:spPr bwMode="auto">
          <a:xfrm>
            <a:off x="2306648" y="4553127"/>
            <a:ext cx="6286952" cy="12618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lang="fa-IR" sz="24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cs typeface="B Titr" pitchFamily="2" charset="-78"/>
              </a:rPr>
              <a:t>آذر</a:t>
            </a:r>
            <a:r>
              <a:rPr lang="ar-SA" sz="24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cs typeface="B Titr" pitchFamily="2" charset="-78"/>
              </a:rPr>
              <a:t> ماه 1398</a:t>
            </a:r>
            <a:endParaRPr lang="en-US" sz="24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cs typeface="B Titr" pitchFamily="2" charset="-78"/>
            </a:endParaRPr>
          </a:p>
          <a:p>
            <a:pPr marL="0" marR="0" lvl="0" indent="0" algn="ctr" defTabSz="914400" rtl="0" eaLnBrk="0" fontAlgn="base" latinLnBrk="0" hangingPunct="0">
              <a:lnSpc>
                <a:spcPct val="100000"/>
              </a:lnSpc>
              <a:spcBef>
                <a:spcPct val="0"/>
              </a:spcBef>
              <a:spcAft>
                <a:spcPct val="0"/>
              </a:spcAft>
              <a:buClrTx/>
              <a:buSzTx/>
              <a:buFontTx/>
              <a:buNone/>
              <a:tabLst/>
            </a:pPr>
            <a:r>
              <a:rPr lang="ar-SA" sz="28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cs typeface="B Titr" pitchFamily="2" charset="-78"/>
              </a:rPr>
              <a:t>مدیریت منابع انسانی</a:t>
            </a:r>
            <a:endParaRPr lang="en-US" sz="28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cs typeface="B Titr" pitchFamily="2" charset="-78"/>
            </a:endParaRPr>
          </a:p>
          <a:p>
            <a:pPr marL="0" marR="0" lvl="0" indent="0" algn="ctr" defTabSz="914400" rtl="0" eaLnBrk="0" fontAlgn="base" latinLnBrk="0" hangingPunct="0">
              <a:lnSpc>
                <a:spcPct val="100000"/>
              </a:lnSpc>
              <a:spcBef>
                <a:spcPct val="0"/>
              </a:spcBef>
              <a:spcAft>
                <a:spcPct val="0"/>
              </a:spcAft>
              <a:buClrTx/>
              <a:buSzTx/>
              <a:buFontTx/>
              <a:buNone/>
              <a:tabLst/>
            </a:pPr>
            <a:r>
              <a:rPr lang="ar-SA" sz="24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cs typeface="B Titr" pitchFamily="2" charset="-78"/>
              </a:rPr>
              <a:t>اداره </a:t>
            </a:r>
            <a:r>
              <a:rPr lang="ar-SA" sz="24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cs typeface="B Titr" pitchFamily="2" charset="-78"/>
              </a:rPr>
              <a:t>دیده بانی منابع </a:t>
            </a:r>
            <a:r>
              <a:rPr lang="ar-SA" sz="24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cs typeface="B Titr" pitchFamily="2" charset="-78"/>
              </a:rPr>
              <a:t>انسا</a:t>
            </a:r>
            <a:r>
              <a:rPr lang="fa-IR" sz="24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cs typeface="B Titr" pitchFamily="2" charset="-78"/>
              </a:rPr>
              <a:t>نی</a:t>
            </a:r>
            <a:r>
              <a:rPr kumimoji="0" lang="en-US" sz="1100" b="1" i="0" u="none" strike="noStrike" cap="none" normalizeH="0" baseline="0" dirty="0" smtClean="0">
                <a:ln>
                  <a:noFill/>
                </a:ln>
                <a:solidFill>
                  <a:schemeClr val="accent1">
                    <a:lumMod val="75000"/>
                  </a:schemeClr>
                </a:solidFill>
                <a:effectLst/>
                <a:latin typeface="Showcard Gothic" panose="04020904020102020604" pitchFamily="82" charset="0"/>
              </a:rPr>
              <a:t> </a:t>
            </a:r>
            <a:endParaRPr kumimoji="0" lang="fa-IR" sz="1100" b="1" i="0" u="none" strike="noStrike" cap="none" normalizeH="0" baseline="0" dirty="0" smtClean="0">
              <a:ln>
                <a:noFill/>
              </a:ln>
              <a:solidFill>
                <a:schemeClr val="accent1">
                  <a:lumMod val="75000"/>
                </a:schemeClr>
              </a:solidFill>
              <a:effectLst/>
              <a:latin typeface="Showcard Gothic" panose="04020904020102020604" pitchFamily="82" charset="0"/>
            </a:endParaRPr>
          </a:p>
        </p:txBody>
      </p:sp>
      <p:pic>
        <p:nvPicPr>
          <p:cNvPr id="2" name="Picture 1"/>
          <p:cNvPicPr>
            <a:picLocks noChangeAspect="1"/>
          </p:cNvPicPr>
          <p:nvPr/>
        </p:nvPicPr>
        <p:blipFill>
          <a:blip r:embed="rId2"/>
          <a:stretch>
            <a:fillRect/>
          </a:stretch>
        </p:blipFill>
        <p:spPr>
          <a:xfrm>
            <a:off x="4861110" y="229540"/>
            <a:ext cx="771525" cy="1304925"/>
          </a:xfrm>
          <a:prstGeom prst="rect">
            <a:avLst/>
          </a:prstGeom>
        </p:spPr>
      </p:pic>
      <p:sp>
        <p:nvSpPr>
          <p:cNvPr id="6" name="Rectangle 5"/>
          <p:cNvSpPr/>
          <p:nvPr/>
        </p:nvSpPr>
        <p:spPr>
          <a:xfrm>
            <a:off x="915425" y="2628386"/>
            <a:ext cx="8528826" cy="830997"/>
          </a:xfrm>
          <a:prstGeom prst="rect">
            <a:avLst/>
          </a:prstGeom>
          <a:noFill/>
        </p:spPr>
        <p:txBody>
          <a:bodyPr wrap="square" lIns="91440" tIns="45720" rIns="91440" bIns="45720">
            <a:spAutoFit/>
          </a:bodyPr>
          <a:lstStyle/>
          <a:p>
            <a:pPr algn="ctr"/>
            <a:r>
              <a:rPr lang="fa-IR" sz="48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cs typeface="B Titr" pitchFamily="2" charset="-78"/>
              </a:rPr>
              <a:t>آموزش </a:t>
            </a:r>
            <a:r>
              <a:rPr lang="fa-IR" sz="48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cs typeface="B Titr" pitchFamily="2" charset="-78"/>
              </a:rPr>
              <a:t>گزارشگیری از سیستم پرسنلی</a:t>
            </a:r>
            <a:endParaRPr lang="fa-IR" sz="44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cs typeface="B Titr" pitchFamily="2" charset="-78"/>
            </a:endParaRPr>
          </a:p>
        </p:txBody>
      </p:sp>
    </p:spTree>
    <p:extLst>
      <p:ext uri="{BB962C8B-B14F-4D97-AF65-F5344CB8AC3E}">
        <p14:creationId xmlns:p14="http://schemas.microsoft.com/office/powerpoint/2010/main" val="4816305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19218" y="204716"/>
            <a:ext cx="8915400" cy="5338016"/>
          </a:xfrm>
        </p:spPr>
        <p:txBody>
          <a:bodyPr>
            <a:noAutofit/>
          </a:bodyPr>
          <a:lstStyle/>
          <a:p>
            <a:pPr marL="0" indent="0" algn="r" rtl="1">
              <a:lnSpc>
                <a:spcPct val="150000"/>
              </a:lnSpc>
              <a:buNone/>
            </a:pPr>
            <a:r>
              <a:rPr lang="fa-IR" sz="1400" b="1" dirty="0">
                <a:solidFill>
                  <a:schemeClr val="tx1"/>
                </a:solidFill>
                <a:cs typeface="B Zar" panose="00000400000000000000" pitchFamily="2" charset="-78"/>
              </a:rPr>
              <a:t>در منوی </a:t>
            </a:r>
            <a:r>
              <a:rPr lang="en-US" sz="1400" b="1" dirty="0" smtClean="0">
                <a:solidFill>
                  <a:srgbClr val="FF0000"/>
                </a:solidFill>
                <a:cs typeface="B Zar" panose="00000400000000000000" pitchFamily="2" charset="-78"/>
              </a:rPr>
              <a:t>Drop </a:t>
            </a:r>
            <a:r>
              <a:rPr lang="en-US" sz="1400" b="1" dirty="0">
                <a:solidFill>
                  <a:srgbClr val="FF0000"/>
                </a:solidFill>
                <a:cs typeface="B Zar" panose="00000400000000000000" pitchFamily="2" charset="-78"/>
              </a:rPr>
              <a:t>Down </a:t>
            </a:r>
            <a:r>
              <a:rPr lang="fa-IR" sz="1400" b="1" dirty="0" smtClean="0">
                <a:solidFill>
                  <a:srgbClr val="FF0000"/>
                </a:solidFill>
                <a:cs typeface="B Zar" panose="00000400000000000000" pitchFamily="2" charset="-78"/>
              </a:rPr>
              <a:t> </a:t>
            </a:r>
            <a:r>
              <a:rPr lang="fa-IR" sz="1400" b="1" dirty="0" smtClean="0">
                <a:solidFill>
                  <a:schemeClr val="tx1"/>
                </a:solidFill>
                <a:cs typeface="B Zar" panose="00000400000000000000" pitchFamily="2" charset="-78"/>
              </a:rPr>
              <a:t>باز </a:t>
            </a:r>
            <a:r>
              <a:rPr lang="fa-IR" sz="1400" b="1" dirty="0">
                <a:solidFill>
                  <a:schemeClr val="tx1"/>
                </a:solidFill>
                <a:cs typeface="B Zar" panose="00000400000000000000" pitchFamily="2" charset="-78"/>
              </a:rPr>
              <a:t>شده، برای فیلتر کردن </a:t>
            </a:r>
            <a:r>
              <a:rPr lang="fa-IR" sz="1400" b="1" dirty="0" smtClean="0">
                <a:solidFill>
                  <a:schemeClr val="tx1"/>
                </a:solidFill>
                <a:cs typeface="B Zar" panose="00000400000000000000" pitchFamily="2" charset="-78"/>
              </a:rPr>
              <a:t>جدول </a:t>
            </a:r>
            <a:r>
              <a:rPr lang="fa-IR" sz="1400" b="1" dirty="0">
                <a:solidFill>
                  <a:schemeClr val="tx1"/>
                </a:solidFill>
                <a:cs typeface="B Zar" panose="00000400000000000000" pitchFamily="2" charset="-78"/>
              </a:rPr>
              <a:t>بر اساس رنگ سطر ها کافیست بر روی گزینه </a:t>
            </a:r>
            <a:r>
              <a:rPr lang="en-US" sz="1400" b="1" dirty="0" smtClean="0">
                <a:solidFill>
                  <a:srgbClr val="FF0000"/>
                </a:solidFill>
                <a:cs typeface="B Zar" panose="00000400000000000000" pitchFamily="2" charset="-78"/>
              </a:rPr>
              <a:t>Filter </a:t>
            </a:r>
            <a:r>
              <a:rPr lang="en-US" sz="1400" b="1" dirty="0">
                <a:solidFill>
                  <a:srgbClr val="FF0000"/>
                </a:solidFill>
                <a:cs typeface="B Zar" panose="00000400000000000000" pitchFamily="2" charset="-78"/>
              </a:rPr>
              <a:t>by Color </a:t>
            </a:r>
            <a:r>
              <a:rPr lang="fa-IR" sz="1400" b="1" dirty="0" smtClean="0">
                <a:solidFill>
                  <a:srgbClr val="FF0000"/>
                </a:solidFill>
                <a:cs typeface="B Zar" panose="00000400000000000000" pitchFamily="2" charset="-78"/>
              </a:rPr>
              <a:t> </a:t>
            </a:r>
            <a:r>
              <a:rPr lang="fa-IR" sz="1400" b="1" dirty="0" smtClean="0">
                <a:solidFill>
                  <a:schemeClr val="tx1"/>
                </a:solidFill>
                <a:cs typeface="B Zar" panose="00000400000000000000" pitchFamily="2" charset="-78"/>
              </a:rPr>
              <a:t>کلیک </a:t>
            </a:r>
            <a:r>
              <a:rPr lang="fa-IR" sz="1400" b="1" dirty="0">
                <a:solidFill>
                  <a:schemeClr val="tx1"/>
                </a:solidFill>
                <a:cs typeface="B Zar" panose="00000400000000000000" pitchFamily="2" charset="-78"/>
              </a:rPr>
              <a:t>نمایید و رنگ مورد نظر برای نشان داده شدن را انتخاب کنید. علاوه بر این، همانطور که در شکل نشان داده شده است، تمام آیتم های موجود در </a:t>
            </a:r>
            <a:r>
              <a:rPr lang="fa-IR" sz="1400" b="1" dirty="0" smtClean="0">
                <a:solidFill>
                  <a:schemeClr val="tx1"/>
                </a:solidFill>
                <a:cs typeface="B Zar" panose="00000400000000000000" pitchFamily="2" charset="-78"/>
              </a:rPr>
              <a:t>فیلد </a:t>
            </a:r>
            <a:r>
              <a:rPr lang="fa-IR" sz="1400" b="1" dirty="0">
                <a:solidFill>
                  <a:schemeClr val="tx1"/>
                </a:solidFill>
                <a:cs typeface="B Zar" panose="00000400000000000000" pitchFamily="2" charset="-78"/>
              </a:rPr>
              <a:t>مورد بررسی </a:t>
            </a:r>
            <a:r>
              <a:rPr lang="fa-IR" sz="1400" b="1" dirty="0" smtClean="0">
                <a:solidFill>
                  <a:schemeClr val="tx1"/>
                </a:solidFill>
                <a:cs typeface="B Zar" panose="00000400000000000000" pitchFamily="2" charset="-78"/>
              </a:rPr>
              <a:t>فیلد (مقطع تحصیلی) در </a:t>
            </a:r>
            <a:r>
              <a:rPr lang="fa-IR" sz="1400" b="1" dirty="0">
                <a:solidFill>
                  <a:schemeClr val="tx1"/>
                </a:solidFill>
                <a:cs typeface="B Zar" panose="00000400000000000000" pitchFamily="2" charset="-78"/>
              </a:rPr>
              <a:t>قسمت پایین منوی </a:t>
            </a:r>
            <a:r>
              <a:rPr lang="en-US" sz="1400" b="1" dirty="0">
                <a:solidFill>
                  <a:srgbClr val="FF0000"/>
                </a:solidFill>
                <a:cs typeface="B Zar" panose="00000400000000000000" pitchFamily="2" charset="-78"/>
              </a:rPr>
              <a:t>Drop Down </a:t>
            </a:r>
            <a:r>
              <a:rPr lang="fa-IR" sz="1400" b="1" dirty="0">
                <a:solidFill>
                  <a:schemeClr val="tx1"/>
                </a:solidFill>
                <a:cs typeface="B Zar" panose="00000400000000000000" pitchFamily="2" charset="-78"/>
              </a:rPr>
              <a:t>لیست شده اند، با استفاده از باکس </a:t>
            </a:r>
            <a:r>
              <a:rPr lang="en-US" sz="1400" b="1" dirty="0" smtClean="0">
                <a:solidFill>
                  <a:schemeClr val="tx1"/>
                </a:solidFill>
                <a:cs typeface="B Zar" panose="00000400000000000000" pitchFamily="2" charset="-78"/>
              </a:rPr>
              <a:t>Search</a:t>
            </a:r>
            <a:r>
              <a:rPr lang="fa-IR" sz="1400" b="1" dirty="0" smtClean="0">
                <a:solidFill>
                  <a:schemeClr val="tx1"/>
                </a:solidFill>
                <a:cs typeface="B Zar" panose="00000400000000000000" pitchFamily="2" charset="-78"/>
              </a:rPr>
              <a:t> در </a:t>
            </a:r>
            <a:r>
              <a:rPr lang="fa-IR" sz="1400" b="1" dirty="0">
                <a:solidFill>
                  <a:schemeClr val="tx1"/>
                </a:solidFill>
                <a:cs typeface="B Zar" panose="00000400000000000000" pitchFamily="2" charset="-78"/>
              </a:rPr>
              <a:t>بالای لیست مزبور میتوانید یک آیتم خاص را جستجو نمایید، در کنار هر کدام از آیتم ها یک چک باکس </a:t>
            </a:r>
            <a:r>
              <a:rPr lang="en-US" sz="1400" b="1" dirty="0" smtClean="0">
                <a:solidFill>
                  <a:srgbClr val="FF0000"/>
                </a:solidFill>
                <a:cs typeface="B Zar" panose="00000400000000000000" pitchFamily="2" charset="-78"/>
              </a:rPr>
              <a:t>(Check </a:t>
            </a:r>
            <a:r>
              <a:rPr lang="en-US" sz="1400" b="1" dirty="0">
                <a:solidFill>
                  <a:srgbClr val="FF0000"/>
                </a:solidFill>
                <a:cs typeface="B Zar" panose="00000400000000000000" pitchFamily="2" charset="-78"/>
              </a:rPr>
              <a:t>Box) </a:t>
            </a:r>
            <a:r>
              <a:rPr lang="fa-IR" sz="1400" b="1" dirty="0" smtClean="0">
                <a:solidFill>
                  <a:schemeClr val="tx1"/>
                </a:solidFill>
                <a:cs typeface="B Zar" panose="00000400000000000000" pitchFamily="2" charset="-78"/>
              </a:rPr>
              <a:t>قرار </a:t>
            </a:r>
            <a:r>
              <a:rPr lang="fa-IR" sz="1400" b="1" dirty="0">
                <a:solidFill>
                  <a:schemeClr val="tx1"/>
                </a:solidFill>
                <a:cs typeface="B Zar" panose="00000400000000000000" pitchFamily="2" charset="-78"/>
              </a:rPr>
              <a:t>گرفته است، برای فیلتر کردن داده ای خاص میتوان به صورت دستی تیک چک باکس را حذف کرد، در اینصورت آیتم مورد نظر فیلتر شده و دیگر نشان داده </a:t>
            </a:r>
            <a:r>
              <a:rPr lang="fa-IR" sz="1400" b="1" dirty="0" smtClean="0">
                <a:solidFill>
                  <a:schemeClr val="tx1"/>
                </a:solidFill>
                <a:cs typeface="B Zar" panose="00000400000000000000" pitchFamily="2" charset="-78"/>
              </a:rPr>
              <a:t>نمی</a:t>
            </a:r>
            <a:r>
              <a:rPr lang="en-US" sz="1400" b="1" dirty="0" smtClean="0">
                <a:solidFill>
                  <a:schemeClr val="tx1"/>
                </a:solidFill>
                <a:cs typeface="B Zar" panose="00000400000000000000" pitchFamily="2" charset="-78"/>
              </a:rPr>
              <a:t> </a:t>
            </a:r>
            <a:r>
              <a:rPr lang="fa-IR" sz="1400" b="1" dirty="0" smtClean="0">
                <a:solidFill>
                  <a:schemeClr val="tx1"/>
                </a:solidFill>
                <a:cs typeface="B Zar" panose="00000400000000000000" pitchFamily="2" charset="-78"/>
              </a:rPr>
              <a:t>شود.</a:t>
            </a:r>
            <a:endParaRPr lang="en-US" sz="1400" b="1" dirty="0" smtClean="0">
              <a:solidFill>
                <a:schemeClr val="tx1"/>
              </a:solidFill>
              <a:cs typeface="B Zar" panose="00000400000000000000" pitchFamily="2" charset="-78"/>
            </a:endParaRPr>
          </a:p>
          <a:p>
            <a:pPr marL="0" indent="0" algn="r" rtl="1">
              <a:lnSpc>
                <a:spcPct val="150000"/>
              </a:lnSpc>
              <a:buNone/>
            </a:pPr>
            <a:r>
              <a:rPr lang="fa-IR" sz="1400" b="1" dirty="0">
                <a:solidFill>
                  <a:schemeClr val="tx1"/>
                </a:solidFill>
                <a:cs typeface="B Zar" panose="00000400000000000000" pitchFamily="2" charset="-78"/>
              </a:rPr>
              <a:t>برای فیلتر کردن داده های متنی </a:t>
            </a:r>
            <a:r>
              <a:rPr lang="fa-IR" sz="1400" b="1" dirty="0" smtClean="0">
                <a:solidFill>
                  <a:schemeClr val="tx1"/>
                </a:solidFill>
                <a:cs typeface="B Zar" panose="00000400000000000000" pitchFamily="2" charset="-78"/>
              </a:rPr>
              <a:t>فیلد </a:t>
            </a:r>
            <a:r>
              <a:rPr lang="fa-IR" sz="1400" b="1" dirty="0">
                <a:solidFill>
                  <a:schemeClr val="tx1"/>
                </a:solidFill>
                <a:cs typeface="B Zar" panose="00000400000000000000" pitchFamily="2" charset="-78"/>
              </a:rPr>
              <a:t>انتخاب شده، گزینه </a:t>
            </a:r>
            <a:r>
              <a:rPr lang="en-US" sz="1400" b="1" dirty="0">
                <a:solidFill>
                  <a:srgbClr val="FF0000"/>
                </a:solidFill>
                <a:cs typeface="B Zar" panose="00000400000000000000" pitchFamily="2" charset="-78"/>
              </a:rPr>
              <a:t>Text Filter </a:t>
            </a:r>
            <a:r>
              <a:rPr lang="fa-IR" sz="1400" b="1" dirty="0">
                <a:solidFill>
                  <a:schemeClr val="tx1"/>
                </a:solidFill>
                <a:cs typeface="B Zar" panose="00000400000000000000" pitchFamily="2" charset="-78"/>
              </a:rPr>
              <a:t>را انتخاب میکنیم، منوی </a:t>
            </a:r>
            <a:r>
              <a:rPr lang="en-US" sz="1400" b="1" dirty="0">
                <a:solidFill>
                  <a:srgbClr val="FF0000"/>
                </a:solidFill>
                <a:cs typeface="B Zar" panose="00000400000000000000" pitchFamily="2" charset="-78"/>
              </a:rPr>
              <a:t>Text Filter </a:t>
            </a:r>
            <a:r>
              <a:rPr lang="fa-IR" sz="1400" b="1" dirty="0">
                <a:solidFill>
                  <a:schemeClr val="tx1"/>
                </a:solidFill>
                <a:cs typeface="B Zar" panose="00000400000000000000" pitchFamily="2" charset="-78"/>
              </a:rPr>
              <a:t>در فیلتر در اکسل دارای گزینه های زیر است</a:t>
            </a:r>
            <a:r>
              <a:rPr lang="fa-IR" sz="1400" b="1" dirty="0" smtClean="0">
                <a:solidFill>
                  <a:schemeClr val="tx1"/>
                </a:solidFill>
                <a:cs typeface="B Zar" panose="00000400000000000000" pitchFamily="2" charset="-78"/>
              </a:rPr>
              <a:t>:</a:t>
            </a:r>
            <a:endParaRPr lang="fa-IR" sz="1400" b="1" dirty="0">
              <a:solidFill>
                <a:schemeClr val="tx1"/>
              </a:solidFill>
              <a:cs typeface="B Zar" panose="00000400000000000000" pitchFamily="2" charset="-78"/>
            </a:endParaRPr>
          </a:p>
          <a:p>
            <a:pPr marL="0" indent="0" algn="r" rtl="1">
              <a:lnSpc>
                <a:spcPct val="150000"/>
              </a:lnSpc>
              <a:buNone/>
            </a:pPr>
            <a:r>
              <a:rPr lang="fa-IR" sz="1400" b="1" dirty="0">
                <a:solidFill>
                  <a:schemeClr val="tx1"/>
                </a:solidFill>
                <a:cs typeface="B Zar" panose="00000400000000000000" pitchFamily="2" charset="-78"/>
              </a:rPr>
              <a:t>گزینه </a:t>
            </a:r>
            <a:r>
              <a:rPr lang="en-US" sz="1400" b="1" dirty="0" smtClean="0">
                <a:solidFill>
                  <a:schemeClr val="tx1"/>
                </a:solidFill>
                <a:cs typeface="B Zar" panose="00000400000000000000" pitchFamily="2" charset="-78"/>
              </a:rPr>
              <a:t>Equals </a:t>
            </a:r>
            <a:r>
              <a:rPr lang="fa-IR" sz="1400" b="1" dirty="0" smtClean="0">
                <a:solidFill>
                  <a:schemeClr val="tx1"/>
                </a:solidFill>
                <a:cs typeface="B Zar" panose="00000400000000000000" pitchFamily="2" charset="-78"/>
              </a:rPr>
              <a:t> : </a:t>
            </a:r>
            <a:r>
              <a:rPr lang="fa-IR" sz="1400" b="1" dirty="0">
                <a:solidFill>
                  <a:schemeClr val="tx1"/>
                </a:solidFill>
                <a:cs typeface="B Zar" panose="00000400000000000000" pitchFamily="2" charset="-78"/>
              </a:rPr>
              <a:t>(برابر با</a:t>
            </a:r>
            <a:r>
              <a:rPr lang="fa-IR" sz="1400" b="1" dirty="0" smtClean="0">
                <a:solidFill>
                  <a:schemeClr val="tx1"/>
                </a:solidFill>
                <a:cs typeface="B Zar" panose="00000400000000000000" pitchFamily="2" charset="-78"/>
              </a:rPr>
              <a:t>…)</a:t>
            </a:r>
          </a:p>
          <a:p>
            <a:pPr marL="0" indent="0" algn="r" rtl="1">
              <a:lnSpc>
                <a:spcPct val="150000"/>
              </a:lnSpc>
              <a:buNone/>
            </a:pPr>
            <a:r>
              <a:rPr lang="fa-IR" sz="1400" b="1" dirty="0" smtClean="0">
                <a:solidFill>
                  <a:schemeClr val="tx1"/>
                </a:solidFill>
                <a:cs typeface="B Zar" panose="00000400000000000000" pitchFamily="2" charset="-78"/>
              </a:rPr>
              <a:t>گزینه </a:t>
            </a:r>
            <a:r>
              <a:rPr lang="en-US" sz="1400" b="1" dirty="0" smtClean="0">
                <a:solidFill>
                  <a:schemeClr val="tx1"/>
                </a:solidFill>
                <a:cs typeface="B Zar" panose="00000400000000000000" pitchFamily="2" charset="-78"/>
              </a:rPr>
              <a:t>Does Not Equal </a:t>
            </a:r>
            <a:r>
              <a:rPr lang="fa-IR" sz="1400" b="1" dirty="0" smtClean="0">
                <a:solidFill>
                  <a:schemeClr val="tx1"/>
                </a:solidFill>
                <a:cs typeface="B Zar" panose="00000400000000000000" pitchFamily="2" charset="-78"/>
              </a:rPr>
              <a:t> : </a:t>
            </a:r>
            <a:r>
              <a:rPr lang="fa-IR" sz="1400" b="1" dirty="0">
                <a:solidFill>
                  <a:schemeClr val="tx1"/>
                </a:solidFill>
                <a:cs typeface="B Zar" panose="00000400000000000000" pitchFamily="2" charset="-78"/>
              </a:rPr>
              <a:t>(برابر نیست با</a:t>
            </a:r>
            <a:r>
              <a:rPr lang="fa-IR" sz="1400" b="1" dirty="0" smtClean="0">
                <a:solidFill>
                  <a:schemeClr val="tx1"/>
                </a:solidFill>
                <a:cs typeface="B Zar" panose="00000400000000000000" pitchFamily="2" charset="-78"/>
              </a:rPr>
              <a:t>…)</a:t>
            </a:r>
          </a:p>
          <a:p>
            <a:pPr marL="0" indent="0" algn="r" rtl="1">
              <a:lnSpc>
                <a:spcPct val="150000"/>
              </a:lnSpc>
              <a:buNone/>
            </a:pPr>
            <a:r>
              <a:rPr lang="fa-IR" sz="1400" b="1" dirty="0" smtClean="0">
                <a:solidFill>
                  <a:schemeClr val="tx1"/>
                </a:solidFill>
                <a:cs typeface="B Zar" panose="00000400000000000000" pitchFamily="2" charset="-78"/>
              </a:rPr>
              <a:t>گزینه </a:t>
            </a:r>
            <a:r>
              <a:rPr lang="en-US" sz="1400" b="1" dirty="0" smtClean="0">
                <a:solidFill>
                  <a:schemeClr val="tx1"/>
                </a:solidFill>
                <a:cs typeface="B Zar" panose="00000400000000000000" pitchFamily="2" charset="-78"/>
              </a:rPr>
              <a:t>Begins With </a:t>
            </a:r>
            <a:r>
              <a:rPr lang="fa-IR" sz="1400" b="1" dirty="0" smtClean="0">
                <a:solidFill>
                  <a:schemeClr val="tx1"/>
                </a:solidFill>
                <a:cs typeface="B Zar" panose="00000400000000000000" pitchFamily="2" charset="-78"/>
              </a:rPr>
              <a:t> : </a:t>
            </a:r>
            <a:r>
              <a:rPr lang="fa-IR" sz="1400" b="1" dirty="0">
                <a:solidFill>
                  <a:schemeClr val="tx1"/>
                </a:solidFill>
                <a:cs typeface="B Zar" panose="00000400000000000000" pitchFamily="2" charset="-78"/>
              </a:rPr>
              <a:t>(شروع شدن با…)</a:t>
            </a:r>
            <a:endParaRPr lang="fa-IR" sz="1400" b="1" dirty="0" smtClean="0">
              <a:solidFill>
                <a:schemeClr val="tx1"/>
              </a:solidFill>
              <a:cs typeface="B Zar" panose="00000400000000000000" pitchFamily="2" charset="-78"/>
            </a:endParaRPr>
          </a:p>
          <a:p>
            <a:pPr marL="0" indent="0" algn="r" rtl="1">
              <a:lnSpc>
                <a:spcPct val="150000"/>
              </a:lnSpc>
              <a:buNone/>
            </a:pPr>
            <a:r>
              <a:rPr lang="fa-IR" sz="1400" b="1" dirty="0" smtClean="0">
                <a:solidFill>
                  <a:schemeClr val="tx1"/>
                </a:solidFill>
                <a:cs typeface="B Zar" panose="00000400000000000000" pitchFamily="2" charset="-78"/>
              </a:rPr>
              <a:t>گزینه </a:t>
            </a:r>
            <a:r>
              <a:rPr lang="en-US" sz="1400" b="1" dirty="0">
                <a:solidFill>
                  <a:schemeClr val="tx1"/>
                </a:solidFill>
                <a:cs typeface="B Zar" panose="00000400000000000000" pitchFamily="2" charset="-78"/>
              </a:rPr>
              <a:t>Ends </a:t>
            </a:r>
            <a:r>
              <a:rPr lang="en-US" sz="1400" b="1" dirty="0" smtClean="0">
                <a:solidFill>
                  <a:schemeClr val="tx1"/>
                </a:solidFill>
                <a:cs typeface="B Zar" panose="00000400000000000000" pitchFamily="2" charset="-78"/>
              </a:rPr>
              <a:t>With </a:t>
            </a:r>
            <a:r>
              <a:rPr lang="fa-IR" sz="1400" b="1" dirty="0" smtClean="0">
                <a:solidFill>
                  <a:schemeClr val="tx1"/>
                </a:solidFill>
                <a:cs typeface="B Zar" panose="00000400000000000000" pitchFamily="2" charset="-78"/>
              </a:rPr>
              <a:t> : </a:t>
            </a:r>
            <a:r>
              <a:rPr lang="fa-IR" sz="1400" b="1" dirty="0">
                <a:solidFill>
                  <a:schemeClr val="tx1"/>
                </a:solidFill>
                <a:cs typeface="B Zar" panose="00000400000000000000" pitchFamily="2" charset="-78"/>
              </a:rPr>
              <a:t>(تمام شدن با…)</a:t>
            </a:r>
          </a:p>
          <a:p>
            <a:pPr marL="0" indent="0" algn="r" rtl="1">
              <a:lnSpc>
                <a:spcPct val="150000"/>
              </a:lnSpc>
              <a:buNone/>
            </a:pPr>
            <a:r>
              <a:rPr lang="fa-IR" sz="1400" b="1" dirty="0">
                <a:solidFill>
                  <a:schemeClr val="tx1"/>
                </a:solidFill>
                <a:cs typeface="B Zar" panose="00000400000000000000" pitchFamily="2" charset="-78"/>
              </a:rPr>
              <a:t>گزینه </a:t>
            </a:r>
            <a:r>
              <a:rPr lang="en-US" sz="1400" b="1" dirty="0" smtClean="0">
                <a:solidFill>
                  <a:schemeClr val="tx1"/>
                </a:solidFill>
                <a:cs typeface="B Zar" panose="00000400000000000000" pitchFamily="2" charset="-78"/>
              </a:rPr>
              <a:t>Contains</a:t>
            </a:r>
            <a:r>
              <a:rPr lang="fa-IR" sz="1400" b="1" dirty="0" smtClean="0">
                <a:solidFill>
                  <a:schemeClr val="tx1"/>
                </a:solidFill>
                <a:cs typeface="B Zar" panose="00000400000000000000" pitchFamily="2" charset="-78"/>
              </a:rPr>
              <a:t> : </a:t>
            </a:r>
            <a:r>
              <a:rPr lang="fa-IR" sz="1400" b="1" dirty="0">
                <a:solidFill>
                  <a:schemeClr val="tx1"/>
                </a:solidFill>
                <a:cs typeface="B Zar" panose="00000400000000000000" pitchFamily="2" charset="-78"/>
              </a:rPr>
              <a:t>(شامل … می‌شود)</a:t>
            </a:r>
            <a:endParaRPr lang="fa-IR" sz="1400" b="1" dirty="0" smtClean="0">
              <a:solidFill>
                <a:schemeClr val="tx1"/>
              </a:solidFill>
              <a:cs typeface="B Zar" panose="00000400000000000000" pitchFamily="2" charset="-78"/>
            </a:endParaRPr>
          </a:p>
          <a:p>
            <a:pPr marL="0" indent="0" algn="r" rtl="1">
              <a:lnSpc>
                <a:spcPct val="150000"/>
              </a:lnSpc>
              <a:buNone/>
            </a:pPr>
            <a:r>
              <a:rPr lang="fa-IR" sz="1400" b="1" dirty="0" smtClean="0">
                <a:solidFill>
                  <a:schemeClr val="tx1"/>
                </a:solidFill>
                <a:cs typeface="B Zar" panose="00000400000000000000" pitchFamily="2" charset="-78"/>
              </a:rPr>
              <a:t>گزینه </a:t>
            </a:r>
            <a:r>
              <a:rPr lang="en-US" sz="1400" b="1" dirty="0">
                <a:solidFill>
                  <a:schemeClr val="tx1"/>
                </a:solidFill>
                <a:cs typeface="B Zar" panose="00000400000000000000" pitchFamily="2" charset="-78"/>
              </a:rPr>
              <a:t>Does Not </a:t>
            </a:r>
            <a:r>
              <a:rPr lang="en-US" sz="1400" b="1" dirty="0" smtClean="0">
                <a:solidFill>
                  <a:schemeClr val="tx1"/>
                </a:solidFill>
                <a:cs typeface="B Zar" panose="00000400000000000000" pitchFamily="2" charset="-78"/>
              </a:rPr>
              <a:t>Contain </a:t>
            </a:r>
            <a:r>
              <a:rPr lang="fa-IR" sz="1400" b="1" dirty="0" smtClean="0">
                <a:solidFill>
                  <a:schemeClr val="tx1"/>
                </a:solidFill>
                <a:cs typeface="B Zar" panose="00000400000000000000" pitchFamily="2" charset="-78"/>
              </a:rPr>
              <a:t> : </a:t>
            </a:r>
            <a:r>
              <a:rPr lang="fa-IR" sz="1400" b="1" dirty="0">
                <a:solidFill>
                  <a:schemeClr val="tx1"/>
                </a:solidFill>
                <a:cs typeface="B Zar" panose="00000400000000000000" pitchFamily="2" charset="-78"/>
              </a:rPr>
              <a:t>(شامل … نمی‌شود)</a:t>
            </a:r>
            <a:endParaRPr lang="fa-IR" sz="1400" b="1" dirty="0" smtClean="0">
              <a:solidFill>
                <a:schemeClr val="tx1"/>
              </a:solidFill>
              <a:cs typeface="B Zar" panose="00000400000000000000" pitchFamily="2" charset="-78"/>
            </a:endParaRPr>
          </a:p>
          <a:p>
            <a:pPr marL="0" indent="0" algn="r" rtl="1">
              <a:lnSpc>
                <a:spcPct val="150000"/>
              </a:lnSpc>
              <a:buNone/>
            </a:pPr>
            <a:r>
              <a:rPr lang="fa-IR" sz="1400" b="1" dirty="0" smtClean="0">
                <a:solidFill>
                  <a:schemeClr val="tx1"/>
                </a:solidFill>
                <a:cs typeface="B Zar" panose="00000400000000000000" pitchFamily="2" charset="-78"/>
              </a:rPr>
              <a:t>گزینه </a:t>
            </a:r>
            <a:r>
              <a:rPr lang="en-US" sz="1400" b="1" dirty="0">
                <a:solidFill>
                  <a:schemeClr val="tx1"/>
                </a:solidFill>
                <a:cs typeface="B Zar" panose="00000400000000000000" pitchFamily="2" charset="-78"/>
              </a:rPr>
              <a:t>Custom </a:t>
            </a:r>
            <a:r>
              <a:rPr lang="en-US" sz="1400" b="1" dirty="0" smtClean="0">
                <a:solidFill>
                  <a:schemeClr val="tx1"/>
                </a:solidFill>
                <a:cs typeface="B Zar" panose="00000400000000000000" pitchFamily="2" charset="-78"/>
              </a:rPr>
              <a:t>Filter </a:t>
            </a:r>
            <a:r>
              <a:rPr lang="fa-IR" sz="1400" b="1" dirty="0" smtClean="0">
                <a:solidFill>
                  <a:schemeClr val="tx1"/>
                </a:solidFill>
                <a:cs typeface="B Zar" panose="00000400000000000000" pitchFamily="2" charset="-78"/>
              </a:rPr>
              <a:t> : </a:t>
            </a:r>
            <a:r>
              <a:rPr lang="fa-IR" sz="1400" b="1" dirty="0">
                <a:solidFill>
                  <a:schemeClr val="tx1"/>
                </a:solidFill>
                <a:cs typeface="B Zar" panose="00000400000000000000" pitchFamily="2" charset="-78"/>
              </a:rPr>
              <a:t>( فیلتر سلیقه‌ای</a:t>
            </a:r>
            <a:r>
              <a:rPr lang="fa-IR" sz="1400" b="1" dirty="0" smtClean="0">
                <a:solidFill>
                  <a:schemeClr val="tx1"/>
                </a:solidFill>
                <a:cs typeface="B Zar" panose="00000400000000000000" pitchFamily="2" charset="-78"/>
              </a:rPr>
              <a:t>)</a:t>
            </a:r>
          </a:p>
          <a:p>
            <a:pPr marL="0" indent="0" algn="r" rtl="1">
              <a:lnSpc>
                <a:spcPct val="150000"/>
              </a:lnSpc>
              <a:buNone/>
            </a:pPr>
            <a:endParaRPr lang="fa-IR" sz="1400" b="1" dirty="0">
              <a:solidFill>
                <a:schemeClr val="tx1"/>
              </a:solidFill>
              <a:cs typeface="B Zar" panose="00000400000000000000" pitchFamily="2" charset="-78"/>
            </a:endParaRPr>
          </a:p>
          <a:p>
            <a:pPr marL="0" indent="0" algn="r" rtl="1">
              <a:lnSpc>
                <a:spcPct val="150000"/>
              </a:lnSpc>
              <a:buNone/>
            </a:pPr>
            <a:endParaRPr lang="en-US" sz="1400" b="1" dirty="0" smtClean="0">
              <a:solidFill>
                <a:schemeClr val="tx1"/>
              </a:solidFill>
              <a:cs typeface="B Zar" panose="00000400000000000000" pitchFamily="2" charset="-78"/>
            </a:endParaRPr>
          </a:p>
        </p:txBody>
      </p:sp>
    </p:spTree>
    <p:extLst>
      <p:ext uri="{BB962C8B-B14F-4D97-AF65-F5344CB8AC3E}">
        <p14:creationId xmlns:p14="http://schemas.microsoft.com/office/powerpoint/2010/main" val="38582082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r" rtl="1">
              <a:lnSpc>
                <a:spcPct val="150000"/>
              </a:lnSpc>
            </a:pPr>
            <a:r>
              <a:rPr lang="fa-IR" sz="1800" b="1" dirty="0" smtClean="0">
                <a:solidFill>
                  <a:schemeClr val="tx1"/>
                </a:solidFill>
                <a:cs typeface="B Zar" panose="00000400000000000000" pitchFamily="2" charset="-78"/>
              </a:rPr>
              <a:t>برای فیلدهایی </a:t>
            </a:r>
            <a:r>
              <a:rPr lang="fa-IR" sz="1800" b="1" dirty="0">
                <a:solidFill>
                  <a:schemeClr val="tx1"/>
                </a:solidFill>
                <a:cs typeface="B Zar" panose="00000400000000000000" pitchFamily="2" charset="-78"/>
              </a:rPr>
              <a:t>که بیشتر داده های </a:t>
            </a:r>
            <a:r>
              <a:rPr lang="fa-IR" sz="1800" b="1" dirty="0" smtClean="0">
                <a:solidFill>
                  <a:schemeClr val="tx1"/>
                </a:solidFill>
                <a:cs typeface="B Zar" panose="00000400000000000000" pitchFamily="2" charset="-78"/>
              </a:rPr>
              <a:t>آنها عددی میباشد </a:t>
            </a:r>
            <a:r>
              <a:rPr lang="fa-IR" sz="1800" b="1" dirty="0">
                <a:solidFill>
                  <a:schemeClr val="tx1"/>
                </a:solidFill>
                <a:cs typeface="B Zar" panose="00000400000000000000" pitchFamily="2" charset="-78"/>
              </a:rPr>
              <a:t>گزینه ی </a:t>
            </a:r>
            <a:r>
              <a:rPr lang="en-US" sz="1800" b="1" dirty="0">
                <a:solidFill>
                  <a:srgbClr val="FF0000"/>
                </a:solidFill>
                <a:cs typeface="B Zar" panose="00000400000000000000" pitchFamily="2" charset="-78"/>
              </a:rPr>
              <a:t>Number Filter </a:t>
            </a:r>
            <a:r>
              <a:rPr lang="fa-IR" sz="1800" b="1" dirty="0" smtClean="0">
                <a:solidFill>
                  <a:srgbClr val="FF0000"/>
                </a:solidFill>
                <a:cs typeface="B Zar" panose="00000400000000000000" pitchFamily="2" charset="-78"/>
              </a:rPr>
              <a:t> </a:t>
            </a:r>
            <a:r>
              <a:rPr lang="fa-IR" sz="1800" b="1" dirty="0" smtClean="0">
                <a:solidFill>
                  <a:schemeClr val="tx1"/>
                </a:solidFill>
                <a:cs typeface="B Zar" panose="00000400000000000000" pitchFamily="2" charset="-78"/>
              </a:rPr>
              <a:t>فعال </a:t>
            </a:r>
            <a:r>
              <a:rPr lang="fa-IR" sz="1800" b="1" dirty="0">
                <a:solidFill>
                  <a:schemeClr val="tx1"/>
                </a:solidFill>
                <a:cs typeface="B Zar" panose="00000400000000000000" pitchFamily="2" charset="-78"/>
              </a:rPr>
              <a:t>است، منوی </a:t>
            </a:r>
            <a:r>
              <a:rPr lang="en-US" sz="1800" b="1" dirty="0">
                <a:solidFill>
                  <a:srgbClr val="FF0000"/>
                </a:solidFill>
                <a:cs typeface="B Zar" panose="00000400000000000000" pitchFamily="2" charset="-78"/>
              </a:rPr>
              <a:t>Number Filter </a:t>
            </a:r>
            <a:r>
              <a:rPr lang="fa-IR" sz="1800" b="1" dirty="0" smtClean="0">
                <a:solidFill>
                  <a:srgbClr val="FF0000"/>
                </a:solidFill>
                <a:cs typeface="B Zar" panose="00000400000000000000" pitchFamily="2" charset="-78"/>
              </a:rPr>
              <a:t> </a:t>
            </a:r>
            <a:r>
              <a:rPr lang="fa-IR" sz="1800" b="1" dirty="0" smtClean="0">
                <a:solidFill>
                  <a:schemeClr val="tx1"/>
                </a:solidFill>
                <a:cs typeface="B Zar" panose="00000400000000000000" pitchFamily="2" charset="-78"/>
              </a:rPr>
              <a:t>در </a:t>
            </a:r>
            <a:r>
              <a:rPr lang="fa-IR" sz="1800" b="1" dirty="0">
                <a:solidFill>
                  <a:schemeClr val="tx1"/>
                </a:solidFill>
                <a:cs typeface="B Zar" panose="00000400000000000000" pitchFamily="2" charset="-78"/>
              </a:rPr>
              <a:t>فیلتر در اکسل دارای گزینه های زیر است:</a:t>
            </a:r>
            <a:endParaRPr lang="en-US" sz="1800" b="1" dirty="0">
              <a:solidFill>
                <a:schemeClr val="tx1"/>
              </a:solidFill>
              <a:cs typeface="B Zar" panose="00000400000000000000" pitchFamily="2" charset="-78"/>
            </a:endParaRPr>
          </a:p>
        </p:txBody>
      </p:sp>
      <p:sp>
        <p:nvSpPr>
          <p:cNvPr id="3" name="Content Placeholder 2"/>
          <p:cNvSpPr>
            <a:spLocks noGrp="1"/>
          </p:cNvSpPr>
          <p:nvPr>
            <p:ph idx="1"/>
          </p:nvPr>
        </p:nvSpPr>
        <p:spPr>
          <a:xfrm>
            <a:off x="358602" y="1719618"/>
            <a:ext cx="8915400" cy="4205252"/>
          </a:xfrm>
        </p:spPr>
        <p:txBody>
          <a:bodyPr>
            <a:noAutofit/>
          </a:bodyPr>
          <a:lstStyle/>
          <a:p>
            <a:pPr marL="0" indent="0" algn="r" rtl="1">
              <a:buNone/>
            </a:pPr>
            <a:r>
              <a:rPr lang="fa-IR" sz="1400" b="1" dirty="0">
                <a:solidFill>
                  <a:schemeClr val="tx1"/>
                </a:solidFill>
                <a:cs typeface="B Zar" panose="00000400000000000000" pitchFamily="2" charset="-78"/>
              </a:rPr>
              <a:t>گزینه </a:t>
            </a:r>
            <a:r>
              <a:rPr lang="en-US" sz="1400" b="1" dirty="0" smtClean="0">
                <a:solidFill>
                  <a:schemeClr val="tx1"/>
                </a:solidFill>
                <a:cs typeface="B Zar" panose="00000400000000000000" pitchFamily="2" charset="-78"/>
              </a:rPr>
              <a:t>Equals</a:t>
            </a:r>
            <a:r>
              <a:rPr lang="fa-IR" sz="1400" b="1" dirty="0">
                <a:solidFill>
                  <a:schemeClr val="tx1"/>
                </a:solidFill>
                <a:cs typeface="B Zar" panose="00000400000000000000" pitchFamily="2" charset="-78"/>
              </a:rPr>
              <a:t> </a:t>
            </a:r>
            <a:r>
              <a:rPr lang="fa-IR" sz="1400" b="1" dirty="0" smtClean="0">
                <a:solidFill>
                  <a:schemeClr val="tx1"/>
                </a:solidFill>
                <a:cs typeface="B Zar" panose="00000400000000000000" pitchFamily="2" charset="-78"/>
              </a:rPr>
              <a:t>: (</a:t>
            </a:r>
            <a:r>
              <a:rPr lang="fa-IR" sz="1400" b="1" dirty="0">
                <a:solidFill>
                  <a:schemeClr val="tx1"/>
                </a:solidFill>
                <a:cs typeface="B Zar" panose="00000400000000000000" pitchFamily="2" charset="-78"/>
              </a:rPr>
              <a:t>برابر با…)</a:t>
            </a:r>
            <a:endParaRPr lang="fa-IR" sz="1400" b="1" dirty="0" smtClean="0">
              <a:solidFill>
                <a:schemeClr val="tx1"/>
              </a:solidFill>
              <a:cs typeface="B Zar" panose="00000400000000000000" pitchFamily="2" charset="-78"/>
            </a:endParaRPr>
          </a:p>
          <a:p>
            <a:pPr marL="0" indent="0" algn="r" rtl="1">
              <a:buNone/>
            </a:pPr>
            <a:r>
              <a:rPr lang="fa-IR" sz="1400" b="1" dirty="0">
                <a:solidFill>
                  <a:schemeClr val="tx1"/>
                </a:solidFill>
                <a:cs typeface="B Zar" panose="00000400000000000000" pitchFamily="2" charset="-78"/>
              </a:rPr>
              <a:t>گزینه </a:t>
            </a:r>
            <a:r>
              <a:rPr lang="en-US" sz="1400" b="1" dirty="0" smtClean="0">
                <a:solidFill>
                  <a:schemeClr val="tx1"/>
                </a:solidFill>
                <a:cs typeface="B Zar" panose="00000400000000000000" pitchFamily="2" charset="-78"/>
              </a:rPr>
              <a:t>Does </a:t>
            </a:r>
            <a:r>
              <a:rPr lang="en-US" sz="1400" b="1" dirty="0">
                <a:solidFill>
                  <a:schemeClr val="tx1"/>
                </a:solidFill>
                <a:cs typeface="B Zar" panose="00000400000000000000" pitchFamily="2" charset="-78"/>
              </a:rPr>
              <a:t>Not </a:t>
            </a:r>
            <a:r>
              <a:rPr lang="en-US" sz="1400" b="1" dirty="0" smtClean="0">
                <a:solidFill>
                  <a:schemeClr val="tx1"/>
                </a:solidFill>
                <a:cs typeface="B Zar" panose="00000400000000000000" pitchFamily="2" charset="-78"/>
              </a:rPr>
              <a:t>Equal</a:t>
            </a:r>
            <a:r>
              <a:rPr lang="fa-IR" sz="1400" b="1" dirty="0" smtClean="0">
                <a:solidFill>
                  <a:schemeClr val="tx1"/>
                </a:solidFill>
                <a:cs typeface="B Zar" panose="00000400000000000000" pitchFamily="2" charset="-78"/>
              </a:rPr>
              <a:t> : </a:t>
            </a:r>
            <a:r>
              <a:rPr lang="fa-IR" sz="1400" b="1" dirty="0">
                <a:solidFill>
                  <a:schemeClr val="tx1"/>
                </a:solidFill>
                <a:cs typeface="B Zar" panose="00000400000000000000" pitchFamily="2" charset="-78"/>
              </a:rPr>
              <a:t>(برابر نبودن با…)</a:t>
            </a:r>
            <a:endParaRPr lang="fa-IR" sz="1400" b="1" dirty="0" smtClean="0">
              <a:solidFill>
                <a:schemeClr val="tx1"/>
              </a:solidFill>
              <a:cs typeface="B Zar" panose="00000400000000000000" pitchFamily="2" charset="-78"/>
            </a:endParaRPr>
          </a:p>
          <a:p>
            <a:pPr marL="0" indent="0" algn="r" rtl="1">
              <a:buNone/>
            </a:pPr>
            <a:r>
              <a:rPr lang="fa-IR" sz="1400" b="1" dirty="0">
                <a:solidFill>
                  <a:schemeClr val="tx1"/>
                </a:solidFill>
                <a:cs typeface="B Zar" panose="00000400000000000000" pitchFamily="2" charset="-78"/>
              </a:rPr>
              <a:t>گزینه </a:t>
            </a:r>
            <a:r>
              <a:rPr lang="en-US" sz="1400" b="1" dirty="0">
                <a:solidFill>
                  <a:schemeClr val="tx1"/>
                </a:solidFill>
                <a:cs typeface="B Zar" panose="00000400000000000000" pitchFamily="2" charset="-78"/>
              </a:rPr>
              <a:t>Greater </a:t>
            </a:r>
            <a:r>
              <a:rPr lang="en-US" sz="1400" b="1" dirty="0" smtClean="0">
                <a:solidFill>
                  <a:schemeClr val="tx1"/>
                </a:solidFill>
                <a:cs typeface="B Zar" panose="00000400000000000000" pitchFamily="2" charset="-78"/>
              </a:rPr>
              <a:t>Than</a:t>
            </a:r>
            <a:r>
              <a:rPr lang="fa-IR" sz="1400" b="1" dirty="0" smtClean="0">
                <a:solidFill>
                  <a:schemeClr val="tx1"/>
                </a:solidFill>
                <a:cs typeface="B Zar" panose="00000400000000000000" pitchFamily="2" charset="-78"/>
              </a:rPr>
              <a:t> : </a:t>
            </a:r>
            <a:r>
              <a:rPr lang="fa-IR" sz="1400" b="1" dirty="0">
                <a:solidFill>
                  <a:schemeClr val="tx1"/>
                </a:solidFill>
                <a:cs typeface="B Zar" panose="00000400000000000000" pitchFamily="2" charset="-78"/>
              </a:rPr>
              <a:t>(بزرگتر از…)</a:t>
            </a:r>
            <a:endParaRPr lang="fa-IR" sz="1400" b="1" dirty="0" smtClean="0">
              <a:solidFill>
                <a:schemeClr val="tx1"/>
              </a:solidFill>
              <a:cs typeface="B Zar" panose="00000400000000000000" pitchFamily="2" charset="-78"/>
            </a:endParaRPr>
          </a:p>
          <a:p>
            <a:pPr marL="0" indent="0" algn="r" rtl="1">
              <a:buNone/>
            </a:pPr>
            <a:r>
              <a:rPr lang="fa-IR" sz="1400" b="1" dirty="0">
                <a:solidFill>
                  <a:schemeClr val="tx1"/>
                </a:solidFill>
                <a:cs typeface="B Zar" panose="00000400000000000000" pitchFamily="2" charset="-78"/>
              </a:rPr>
              <a:t>گزینه </a:t>
            </a:r>
            <a:r>
              <a:rPr lang="en-US" sz="1400" b="1" dirty="0">
                <a:solidFill>
                  <a:schemeClr val="tx1"/>
                </a:solidFill>
                <a:cs typeface="B Zar" panose="00000400000000000000" pitchFamily="2" charset="-78"/>
              </a:rPr>
              <a:t>Greater Than or Equal </a:t>
            </a:r>
            <a:r>
              <a:rPr lang="en-US" sz="1400" b="1" dirty="0" smtClean="0">
                <a:solidFill>
                  <a:schemeClr val="tx1"/>
                </a:solidFill>
                <a:cs typeface="B Zar" panose="00000400000000000000" pitchFamily="2" charset="-78"/>
              </a:rPr>
              <a:t>to</a:t>
            </a:r>
            <a:r>
              <a:rPr lang="fa-IR" sz="1400" b="1" dirty="0" smtClean="0">
                <a:solidFill>
                  <a:schemeClr val="tx1"/>
                </a:solidFill>
                <a:cs typeface="B Zar" panose="00000400000000000000" pitchFamily="2" charset="-78"/>
              </a:rPr>
              <a:t> : </a:t>
            </a:r>
            <a:r>
              <a:rPr lang="fa-IR" sz="1400" b="1" dirty="0">
                <a:solidFill>
                  <a:schemeClr val="tx1"/>
                </a:solidFill>
                <a:cs typeface="B Zar" panose="00000400000000000000" pitchFamily="2" charset="-78"/>
              </a:rPr>
              <a:t>(بزرگتر یا مساوی با…)</a:t>
            </a:r>
            <a:endParaRPr lang="fa-IR" sz="1400" b="1" dirty="0" smtClean="0">
              <a:solidFill>
                <a:schemeClr val="tx1"/>
              </a:solidFill>
              <a:cs typeface="B Zar" panose="00000400000000000000" pitchFamily="2" charset="-78"/>
            </a:endParaRPr>
          </a:p>
          <a:p>
            <a:pPr marL="0" indent="0" algn="r" rtl="1">
              <a:buNone/>
            </a:pPr>
            <a:r>
              <a:rPr lang="fa-IR" sz="1400" b="1" dirty="0">
                <a:solidFill>
                  <a:schemeClr val="tx1"/>
                </a:solidFill>
                <a:cs typeface="B Zar" panose="00000400000000000000" pitchFamily="2" charset="-78"/>
              </a:rPr>
              <a:t>گزینه </a:t>
            </a:r>
            <a:r>
              <a:rPr lang="en-US" sz="1400" b="1" dirty="0">
                <a:solidFill>
                  <a:schemeClr val="tx1"/>
                </a:solidFill>
                <a:cs typeface="B Zar" panose="00000400000000000000" pitchFamily="2" charset="-78"/>
              </a:rPr>
              <a:t>Less </a:t>
            </a:r>
            <a:r>
              <a:rPr lang="en-US" sz="1400" b="1" dirty="0" smtClean="0">
                <a:solidFill>
                  <a:schemeClr val="tx1"/>
                </a:solidFill>
                <a:cs typeface="B Zar" panose="00000400000000000000" pitchFamily="2" charset="-78"/>
              </a:rPr>
              <a:t>Than</a:t>
            </a:r>
            <a:r>
              <a:rPr lang="fa-IR" sz="1400" b="1" dirty="0" smtClean="0">
                <a:solidFill>
                  <a:schemeClr val="tx1"/>
                </a:solidFill>
                <a:cs typeface="B Zar" panose="00000400000000000000" pitchFamily="2" charset="-78"/>
              </a:rPr>
              <a:t> : </a:t>
            </a:r>
            <a:r>
              <a:rPr lang="fa-IR" sz="1400" b="1" dirty="0">
                <a:solidFill>
                  <a:schemeClr val="tx1"/>
                </a:solidFill>
                <a:cs typeface="B Zar" panose="00000400000000000000" pitchFamily="2" charset="-78"/>
              </a:rPr>
              <a:t>(کوچکتر از</a:t>
            </a:r>
            <a:r>
              <a:rPr lang="fa-IR" sz="1400" b="1" dirty="0" smtClean="0">
                <a:solidFill>
                  <a:schemeClr val="tx1"/>
                </a:solidFill>
                <a:cs typeface="B Zar" panose="00000400000000000000" pitchFamily="2" charset="-78"/>
              </a:rPr>
              <a:t>…) </a:t>
            </a:r>
          </a:p>
          <a:p>
            <a:pPr marL="0" indent="0" algn="r" rtl="1">
              <a:buNone/>
            </a:pPr>
            <a:r>
              <a:rPr lang="fa-IR" sz="1400" b="1" dirty="0">
                <a:solidFill>
                  <a:schemeClr val="tx1"/>
                </a:solidFill>
                <a:cs typeface="B Zar" panose="00000400000000000000" pitchFamily="2" charset="-78"/>
              </a:rPr>
              <a:t>گزینه </a:t>
            </a:r>
            <a:r>
              <a:rPr lang="en-US" sz="1400" b="1" dirty="0">
                <a:solidFill>
                  <a:schemeClr val="tx1"/>
                </a:solidFill>
                <a:cs typeface="B Zar" panose="00000400000000000000" pitchFamily="2" charset="-78"/>
              </a:rPr>
              <a:t>Less Than or Equal </a:t>
            </a:r>
            <a:r>
              <a:rPr lang="en-US" sz="1400" b="1" dirty="0" smtClean="0">
                <a:solidFill>
                  <a:schemeClr val="tx1"/>
                </a:solidFill>
                <a:cs typeface="B Zar" panose="00000400000000000000" pitchFamily="2" charset="-78"/>
              </a:rPr>
              <a:t>to</a:t>
            </a:r>
            <a:r>
              <a:rPr lang="fa-IR" sz="1400" b="1" dirty="0" smtClean="0">
                <a:solidFill>
                  <a:schemeClr val="tx1"/>
                </a:solidFill>
                <a:cs typeface="B Zar" panose="00000400000000000000" pitchFamily="2" charset="-78"/>
              </a:rPr>
              <a:t> : </a:t>
            </a:r>
            <a:r>
              <a:rPr lang="fa-IR" sz="1400" b="1" dirty="0">
                <a:solidFill>
                  <a:schemeClr val="tx1"/>
                </a:solidFill>
                <a:cs typeface="B Zar" panose="00000400000000000000" pitchFamily="2" charset="-78"/>
              </a:rPr>
              <a:t>(کوچکتر یا مساوی با…)</a:t>
            </a:r>
            <a:endParaRPr lang="fa-IR" sz="1400" b="1" dirty="0" smtClean="0">
              <a:solidFill>
                <a:schemeClr val="tx1"/>
              </a:solidFill>
              <a:cs typeface="B Zar" panose="00000400000000000000" pitchFamily="2" charset="-78"/>
            </a:endParaRPr>
          </a:p>
          <a:p>
            <a:pPr marL="0" indent="0" algn="r" rtl="1">
              <a:buNone/>
            </a:pPr>
            <a:r>
              <a:rPr lang="fa-IR" sz="1400" b="1" dirty="0">
                <a:solidFill>
                  <a:schemeClr val="tx1"/>
                </a:solidFill>
                <a:cs typeface="B Zar" panose="00000400000000000000" pitchFamily="2" charset="-78"/>
              </a:rPr>
              <a:t>گزینه </a:t>
            </a:r>
            <a:r>
              <a:rPr lang="en-US" sz="1400" b="1" dirty="0" smtClean="0">
                <a:solidFill>
                  <a:schemeClr val="tx1"/>
                </a:solidFill>
                <a:cs typeface="B Zar" panose="00000400000000000000" pitchFamily="2" charset="-78"/>
              </a:rPr>
              <a:t>Between</a:t>
            </a:r>
            <a:r>
              <a:rPr lang="fa-IR" sz="1400" b="1" dirty="0" smtClean="0">
                <a:solidFill>
                  <a:schemeClr val="tx1"/>
                </a:solidFill>
                <a:cs typeface="B Zar" panose="00000400000000000000" pitchFamily="2" charset="-78"/>
              </a:rPr>
              <a:t> : </a:t>
            </a:r>
            <a:r>
              <a:rPr lang="fa-IR" sz="1400" b="1" dirty="0">
                <a:solidFill>
                  <a:schemeClr val="tx1"/>
                </a:solidFill>
                <a:cs typeface="B Zar" panose="00000400000000000000" pitchFamily="2" charset="-78"/>
              </a:rPr>
              <a:t>(بین</a:t>
            </a:r>
            <a:r>
              <a:rPr lang="fa-IR" sz="1400" b="1" dirty="0" smtClean="0">
                <a:solidFill>
                  <a:schemeClr val="tx1"/>
                </a:solidFill>
                <a:cs typeface="B Zar" panose="00000400000000000000" pitchFamily="2" charset="-78"/>
              </a:rPr>
              <a:t>…) </a:t>
            </a:r>
          </a:p>
          <a:p>
            <a:pPr marL="0" indent="0" algn="r" rtl="1">
              <a:buNone/>
            </a:pPr>
            <a:r>
              <a:rPr lang="fa-IR" sz="1400" b="1" dirty="0" smtClean="0">
                <a:solidFill>
                  <a:schemeClr val="tx1"/>
                </a:solidFill>
                <a:cs typeface="B Zar" panose="00000400000000000000" pitchFamily="2" charset="-78"/>
              </a:rPr>
              <a:t>گزینه </a:t>
            </a:r>
            <a:r>
              <a:rPr lang="en-US" sz="1400" b="1" dirty="0">
                <a:solidFill>
                  <a:schemeClr val="tx1"/>
                </a:solidFill>
                <a:cs typeface="B Zar" panose="00000400000000000000" pitchFamily="2" charset="-78"/>
              </a:rPr>
              <a:t>Top </a:t>
            </a:r>
            <a:r>
              <a:rPr lang="en-US" sz="1400" b="1" dirty="0" smtClean="0">
                <a:solidFill>
                  <a:schemeClr val="tx1"/>
                </a:solidFill>
                <a:cs typeface="B Zar" panose="00000400000000000000" pitchFamily="2" charset="-78"/>
              </a:rPr>
              <a:t>10</a:t>
            </a:r>
            <a:r>
              <a:rPr lang="fa-IR" sz="1400" b="1" dirty="0" smtClean="0">
                <a:solidFill>
                  <a:schemeClr val="tx1"/>
                </a:solidFill>
                <a:cs typeface="B Zar" panose="00000400000000000000" pitchFamily="2" charset="-78"/>
              </a:rPr>
              <a:t> : </a:t>
            </a:r>
            <a:r>
              <a:rPr lang="fa-IR" sz="1400" b="1" dirty="0">
                <a:solidFill>
                  <a:schemeClr val="tx1"/>
                </a:solidFill>
                <a:cs typeface="B Zar" panose="00000400000000000000" pitchFamily="2" charset="-78"/>
              </a:rPr>
              <a:t>(ده مورد اول… )</a:t>
            </a:r>
          </a:p>
          <a:p>
            <a:pPr marL="0" indent="0" algn="r" rtl="1">
              <a:buNone/>
            </a:pPr>
            <a:r>
              <a:rPr lang="fa-IR" sz="1400" b="1" dirty="0" smtClean="0">
                <a:solidFill>
                  <a:schemeClr val="tx1"/>
                </a:solidFill>
                <a:cs typeface="B Zar" panose="00000400000000000000" pitchFamily="2" charset="-78"/>
              </a:rPr>
              <a:t>گزینه </a:t>
            </a:r>
            <a:r>
              <a:rPr lang="en-US" sz="1400" b="1" dirty="0">
                <a:solidFill>
                  <a:schemeClr val="tx1"/>
                </a:solidFill>
                <a:cs typeface="B Zar" panose="00000400000000000000" pitchFamily="2" charset="-78"/>
              </a:rPr>
              <a:t>Above </a:t>
            </a:r>
            <a:r>
              <a:rPr lang="en-US" sz="1400" b="1" dirty="0" smtClean="0">
                <a:solidFill>
                  <a:schemeClr val="tx1"/>
                </a:solidFill>
                <a:cs typeface="B Zar" panose="00000400000000000000" pitchFamily="2" charset="-78"/>
              </a:rPr>
              <a:t>Average</a:t>
            </a:r>
            <a:r>
              <a:rPr lang="fa-IR" sz="1400" b="1" dirty="0" smtClean="0">
                <a:solidFill>
                  <a:schemeClr val="tx1"/>
                </a:solidFill>
                <a:cs typeface="B Zar" panose="00000400000000000000" pitchFamily="2" charset="-78"/>
              </a:rPr>
              <a:t> : </a:t>
            </a:r>
            <a:r>
              <a:rPr lang="fa-IR" sz="1400" b="1" dirty="0">
                <a:solidFill>
                  <a:schemeClr val="tx1"/>
                </a:solidFill>
                <a:cs typeface="B Zar" panose="00000400000000000000" pitchFamily="2" charset="-78"/>
              </a:rPr>
              <a:t>(بالاتر از میانگین</a:t>
            </a:r>
            <a:r>
              <a:rPr lang="fa-IR" sz="1400" b="1" dirty="0" smtClean="0">
                <a:solidFill>
                  <a:schemeClr val="tx1"/>
                </a:solidFill>
                <a:cs typeface="B Zar" panose="00000400000000000000" pitchFamily="2" charset="-78"/>
              </a:rPr>
              <a:t>…)</a:t>
            </a:r>
          </a:p>
          <a:p>
            <a:pPr marL="0" indent="0" algn="r" rtl="1">
              <a:buNone/>
            </a:pPr>
            <a:r>
              <a:rPr lang="fa-IR" sz="1400" b="1" dirty="0">
                <a:solidFill>
                  <a:schemeClr val="tx1"/>
                </a:solidFill>
                <a:cs typeface="B Zar" panose="00000400000000000000" pitchFamily="2" charset="-78"/>
              </a:rPr>
              <a:t>گزینه </a:t>
            </a:r>
            <a:r>
              <a:rPr lang="en-US" sz="1400" b="1" dirty="0">
                <a:solidFill>
                  <a:schemeClr val="tx1"/>
                </a:solidFill>
                <a:cs typeface="B Zar" panose="00000400000000000000" pitchFamily="2" charset="-78"/>
              </a:rPr>
              <a:t>Below </a:t>
            </a:r>
            <a:r>
              <a:rPr lang="en-US" sz="1400" b="1" dirty="0" smtClean="0">
                <a:solidFill>
                  <a:schemeClr val="tx1"/>
                </a:solidFill>
                <a:cs typeface="B Zar" panose="00000400000000000000" pitchFamily="2" charset="-78"/>
              </a:rPr>
              <a:t>Average</a:t>
            </a:r>
            <a:r>
              <a:rPr lang="fa-IR" sz="1400" b="1" dirty="0" smtClean="0">
                <a:solidFill>
                  <a:schemeClr val="tx1"/>
                </a:solidFill>
                <a:cs typeface="B Zar" panose="00000400000000000000" pitchFamily="2" charset="-78"/>
              </a:rPr>
              <a:t> : </a:t>
            </a:r>
            <a:r>
              <a:rPr lang="fa-IR" sz="1400" b="1" dirty="0">
                <a:solidFill>
                  <a:schemeClr val="tx1"/>
                </a:solidFill>
                <a:cs typeface="B Zar" panose="00000400000000000000" pitchFamily="2" charset="-78"/>
              </a:rPr>
              <a:t>(پایین‌تر از میانگین…)</a:t>
            </a:r>
            <a:endParaRPr lang="fa-IR" sz="1400" b="1" dirty="0" smtClean="0">
              <a:solidFill>
                <a:schemeClr val="tx1"/>
              </a:solidFill>
              <a:cs typeface="B Zar" panose="00000400000000000000" pitchFamily="2" charset="-78"/>
            </a:endParaRPr>
          </a:p>
          <a:p>
            <a:pPr marL="0" indent="0" algn="r" rtl="1">
              <a:buNone/>
            </a:pPr>
            <a:r>
              <a:rPr lang="fa-IR" sz="1400" b="1" dirty="0">
                <a:solidFill>
                  <a:schemeClr val="tx1"/>
                </a:solidFill>
                <a:cs typeface="B Zar" panose="00000400000000000000" pitchFamily="2" charset="-78"/>
              </a:rPr>
              <a:t>گزینه </a:t>
            </a:r>
            <a:r>
              <a:rPr lang="en-US" sz="1400" b="1" dirty="0">
                <a:solidFill>
                  <a:schemeClr val="tx1"/>
                </a:solidFill>
                <a:cs typeface="B Zar" panose="00000400000000000000" pitchFamily="2" charset="-78"/>
              </a:rPr>
              <a:t>Custom </a:t>
            </a:r>
            <a:r>
              <a:rPr lang="en-US" sz="1400" b="1" dirty="0" smtClean="0">
                <a:solidFill>
                  <a:schemeClr val="tx1"/>
                </a:solidFill>
                <a:cs typeface="B Zar" panose="00000400000000000000" pitchFamily="2" charset="-78"/>
              </a:rPr>
              <a:t>Filter</a:t>
            </a:r>
            <a:r>
              <a:rPr lang="fa-IR" sz="1400" b="1" dirty="0" smtClean="0">
                <a:solidFill>
                  <a:schemeClr val="tx1"/>
                </a:solidFill>
                <a:cs typeface="B Zar" panose="00000400000000000000" pitchFamily="2" charset="-78"/>
              </a:rPr>
              <a:t> : </a:t>
            </a:r>
            <a:r>
              <a:rPr lang="fa-IR" sz="1400" b="1" dirty="0">
                <a:solidFill>
                  <a:schemeClr val="tx1"/>
                </a:solidFill>
                <a:cs typeface="B Zar" panose="00000400000000000000" pitchFamily="2" charset="-78"/>
              </a:rPr>
              <a:t>(فیلتر سلیقه‌ای…)</a:t>
            </a:r>
            <a:endParaRPr lang="en-US" sz="1400" b="1" dirty="0">
              <a:solidFill>
                <a:schemeClr val="tx1"/>
              </a:solidFill>
              <a:cs typeface="B Zar" panose="00000400000000000000" pitchFamily="2" charset="-78"/>
            </a:endParaRPr>
          </a:p>
        </p:txBody>
      </p:sp>
    </p:spTree>
    <p:extLst>
      <p:ext uri="{BB962C8B-B14F-4D97-AF65-F5344CB8AC3E}">
        <p14:creationId xmlns:p14="http://schemas.microsoft.com/office/powerpoint/2010/main" val="236537055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7397" y="78197"/>
            <a:ext cx="8911687" cy="1280890"/>
          </a:xfrm>
        </p:spPr>
        <p:txBody>
          <a:bodyPr>
            <a:noAutofit/>
          </a:bodyPr>
          <a:lstStyle/>
          <a:p>
            <a:pPr algn="r" rtl="1">
              <a:lnSpc>
                <a:spcPct val="150000"/>
              </a:lnSpc>
            </a:pPr>
            <a:r>
              <a:rPr lang="fa-IR" sz="2000" b="1" dirty="0" smtClean="0">
                <a:solidFill>
                  <a:schemeClr val="tx1"/>
                </a:solidFill>
                <a:cs typeface="B Zar" panose="00000400000000000000" pitchFamily="2" charset="-78"/>
              </a:rPr>
              <a:t>گزینه </a:t>
            </a:r>
            <a:r>
              <a:rPr lang="en-US" sz="2000" b="1" dirty="0">
                <a:solidFill>
                  <a:srgbClr val="FF0000"/>
                </a:solidFill>
                <a:cs typeface="B Zar" panose="00000400000000000000" pitchFamily="2" charset="-78"/>
              </a:rPr>
              <a:t>Custom Filter </a:t>
            </a:r>
            <a:r>
              <a:rPr lang="fa-IR" sz="2000" b="1" dirty="0">
                <a:solidFill>
                  <a:srgbClr val="FF0000"/>
                </a:solidFill>
                <a:cs typeface="B Zar" panose="00000400000000000000" pitchFamily="2" charset="-78"/>
              </a:rPr>
              <a:t> </a:t>
            </a:r>
            <a:r>
              <a:rPr lang="fa-IR" sz="2000" b="1" dirty="0">
                <a:solidFill>
                  <a:schemeClr val="tx1"/>
                </a:solidFill>
                <a:cs typeface="B Zar" panose="00000400000000000000" pitchFamily="2" charset="-78"/>
              </a:rPr>
              <a:t>: ( فیلتر سلیقه‌ای</a:t>
            </a:r>
            <a:r>
              <a:rPr lang="fa-IR" sz="1800" b="1" dirty="0" smtClean="0">
                <a:solidFill>
                  <a:schemeClr val="tx1"/>
                </a:solidFill>
                <a:cs typeface="B Zar" panose="00000400000000000000" pitchFamily="2" charset="-78"/>
              </a:rPr>
              <a:t>)</a:t>
            </a:r>
            <a:br>
              <a:rPr lang="fa-IR" sz="1800" b="1" dirty="0" smtClean="0">
                <a:solidFill>
                  <a:schemeClr val="tx1"/>
                </a:solidFill>
                <a:cs typeface="B Zar" panose="00000400000000000000" pitchFamily="2" charset="-78"/>
              </a:rPr>
            </a:br>
            <a:r>
              <a:rPr lang="fa-IR" sz="1800" b="1" dirty="0" smtClean="0">
                <a:solidFill>
                  <a:schemeClr val="tx1"/>
                </a:solidFill>
                <a:cs typeface="B Zar" panose="00000400000000000000" pitchFamily="2" charset="-78"/>
              </a:rPr>
              <a:t>در این حالت تمام شرط های بالا را می توان به صورت ترکیبی </a:t>
            </a:r>
            <a:r>
              <a:rPr lang="en-US" sz="1800" b="1" dirty="0" smtClean="0">
                <a:solidFill>
                  <a:srgbClr val="FF0000"/>
                </a:solidFill>
                <a:cs typeface="B Zar" panose="00000400000000000000" pitchFamily="2" charset="-78"/>
              </a:rPr>
              <a:t>AND</a:t>
            </a:r>
            <a:r>
              <a:rPr lang="fa-IR" sz="1800" b="1" dirty="0" smtClean="0">
                <a:solidFill>
                  <a:srgbClr val="FF0000"/>
                </a:solidFill>
                <a:cs typeface="B Zar" panose="00000400000000000000" pitchFamily="2" charset="-78"/>
              </a:rPr>
              <a:t> </a:t>
            </a:r>
            <a:r>
              <a:rPr lang="fa-IR" sz="1800" b="1" dirty="0" smtClean="0">
                <a:solidFill>
                  <a:schemeClr val="tx1"/>
                </a:solidFill>
                <a:cs typeface="B Zar" panose="00000400000000000000" pitchFamily="2" charset="-78"/>
              </a:rPr>
              <a:t>و </a:t>
            </a:r>
            <a:r>
              <a:rPr lang="en-US" sz="1800" b="1" dirty="0" smtClean="0">
                <a:solidFill>
                  <a:srgbClr val="FF0000"/>
                </a:solidFill>
                <a:cs typeface="B Zar" panose="00000400000000000000" pitchFamily="2" charset="-78"/>
              </a:rPr>
              <a:t>OR</a:t>
            </a:r>
            <a:r>
              <a:rPr lang="en-US" sz="1800" b="1" dirty="0" smtClean="0">
                <a:solidFill>
                  <a:schemeClr val="tx1"/>
                </a:solidFill>
                <a:cs typeface="B Zar" panose="00000400000000000000" pitchFamily="2" charset="-78"/>
              </a:rPr>
              <a:t> </a:t>
            </a:r>
            <a:r>
              <a:rPr lang="fa-IR" sz="1800" b="1" dirty="0" smtClean="0">
                <a:solidFill>
                  <a:srgbClr val="FF0000"/>
                </a:solidFill>
                <a:cs typeface="B Zar" panose="00000400000000000000" pitchFamily="2" charset="-78"/>
              </a:rPr>
              <a:t> </a:t>
            </a:r>
            <a:r>
              <a:rPr lang="fa-IR" sz="1800" b="1" dirty="0" smtClean="0">
                <a:solidFill>
                  <a:schemeClr val="tx1"/>
                </a:solidFill>
                <a:cs typeface="B Zar" panose="00000400000000000000" pitchFamily="2" charset="-78"/>
              </a:rPr>
              <a:t>به کار برد. به طور مثال می خواهیم افرادی که تاریخ استخدام آنها بعد از تاریخ 1369/01/01 و قبل از 1397/01/01 باشد را مشخص نماییم. برای این کار بعد از انتخاب گزینه </a:t>
            </a:r>
            <a:r>
              <a:rPr lang="en-US" sz="1800" b="1" dirty="0">
                <a:solidFill>
                  <a:srgbClr val="FF0000"/>
                </a:solidFill>
                <a:cs typeface="B Zar" panose="00000400000000000000" pitchFamily="2" charset="-78"/>
              </a:rPr>
              <a:t>Custom Filter </a:t>
            </a:r>
            <a:r>
              <a:rPr lang="fa-IR" sz="1800" b="1" dirty="0" smtClean="0">
                <a:solidFill>
                  <a:srgbClr val="FF0000"/>
                </a:solidFill>
                <a:cs typeface="B Zar" panose="00000400000000000000" pitchFamily="2" charset="-78"/>
              </a:rPr>
              <a:t> </a:t>
            </a:r>
            <a:r>
              <a:rPr lang="fa-IR" sz="1800" b="1" dirty="0" smtClean="0">
                <a:solidFill>
                  <a:schemeClr val="tx1"/>
                </a:solidFill>
                <a:cs typeface="B Zar" panose="00000400000000000000" pitchFamily="2" charset="-78"/>
              </a:rPr>
              <a:t>مانند تصویر زیر عمل می کنیم .</a:t>
            </a:r>
            <a:r>
              <a:rPr lang="fa-IR" sz="1800" b="1" dirty="0">
                <a:solidFill>
                  <a:schemeClr val="tx1"/>
                </a:solidFill>
                <a:cs typeface="B Zar" panose="00000400000000000000" pitchFamily="2" charset="-78"/>
              </a:rPr>
              <a:t/>
            </a:r>
            <a:br>
              <a:rPr lang="fa-IR" sz="1800" b="1" dirty="0">
                <a:solidFill>
                  <a:schemeClr val="tx1"/>
                </a:solidFill>
                <a:cs typeface="B Zar" panose="00000400000000000000" pitchFamily="2" charset="-78"/>
              </a:rPr>
            </a:br>
            <a:endParaRPr lang="en-US" sz="1800" b="1" dirty="0">
              <a:solidFill>
                <a:schemeClr val="tx1"/>
              </a:solidFill>
              <a:cs typeface="B Zar" panose="00000400000000000000" pitchFamily="2" charset="-78"/>
            </a:endParaRPr>
          </a:p>
        </p:txBody>
      </p:sp>
      <p:pic>
        <p:nvPicPr>
          <p:cNvPr id="8" name="Picture 7"/>
          <p:cNvPicPr>
            <a:picLocks noChangeAspect="1"/>
          </p:cNvPicPr>
          <p:nvPr/>
        </p:nvPicPr>
        <p:blipFill>
          <a:blip r:embed="rId2"/>
          <a:stretch>
            <a:fillRect/>
          </a:stretch>
        </p:blipFill>
        <p:spPr>
          <a:xfrm>
            <a:off x="532113" y="1832027"/>
            <a:ext cx="8939426" cy="5025973"/>
          </a:xfrm>
          <a:prstGeom prst="rect">
            <a:avLst/>
          </a:prstGeom>
        </p:spPr>
      </p:pic>
    </p:spTree>
    <p:extLst>
      <p:ext uri="{BB962C8B-B14F-4D97-AF65-F5344CB8AC3E}">
        <p14:creationId xmlns:p14="http://schemas.microsoft.com/office/powerpoint/2010/main" val="54844159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r">
              <a:lnSpc>
                <a:spcPct val="150000"/>
              </a:lnSpc>
            </a:pPr>
            <a:r>
              <a:rPr lang="fa-IR" sz="1800" b="1" dirty="0" smtClean="0">
                <a:solidFill>
                  <a:srgbClr val="FF0000"/>
                </a:solidFill>
                <a:cs typeface="B Zar" panose="00000400000000000000" pitchFamily="2" charset="-78"/>
              </a:rPr>
              <a:t>توجه : </a:t>
            </a:r>
            <a:r>
              <a:rPr lang="fa-IR" sz="1800" b="1" dirty="0" smtClean="0">
                <a:solidFill>
                  <a:schemeClr val="tx2"/>
                </a:solidFill>
                <a:cs typeface="B Zar" panose="00000400000000000000" pitchFamily="2" charset="-78"/>
              </a:rPr>
              <a:t>در هنگام درج تاریخ حتما باید تاریخ وارد شده از لحاظ قالب مانند تاریخ هایی باشد که در فایل اکسل وارد شده است .مثلا در شکل بالا با توجه به اینکه تاریخ های موجود به طور کامل (مثلا 1369/01/01 ) است باید در قسمت فیلتر هم تاریخ به طور کامل وارد شود (مثلا اگر تاریخ به شکل 69/1/1 ) وارد شود با خطا مواجه می شویم.</a:t>
            </a:r>
            <a:endParaRPr lang="en-US" sz="1800" b="1" dirty="0">
              <a:solidFill>
                <a:schemeClr val="tx2"/>
              </a:solidFill>
              <a:cs typeface="B Zar" panose="00000400000000000000" pitchFamily="2" charset="-78"/>
            </a:endParaRPr>
          </a:p>
        </p:txBody>
      </p:sp>
      <p:sp>
        <p:nvSpPr>
          <p:cNvPr id="3" name="Content Placeholder 2"/>
          <p:cNvSpPr>
            <a:spLocks noGrp="1"/>
          </p:cNvSpPr>
          <p:nvPr>
            <p:ph idx="1"/>
          </p:nvPr>
        </p:nvSpPr>
        <p:spPr>
          <a:xfrm>
            <a:off x="677334" y="2256125"/>
            <a:ext cx="8596668" cy="3880773"/>
          </a:xfrm>
        </p:spPr>
        <p:txBody>
          <a:bodyPr/>
          <a:lstStyle/>
          <a:p>
            <a:pPr marL="0" indent="0" algn="r">
              <a:lnSpc>
                <a:spcPct val="150000"/>
              </a:lnSpc>
              <a:buNone/>
            </a:pPr>
            <a:r>
              <a:rPr lang="fa-IR" b="1" dirty="0" smtClean="0">
                <a:solidFill>
                  <a:srgbClr val="FF0000"/>
                </a:solidFill>
                <a:cs typeface="B Zar" panose="00000400000000000000" pitchFamily="2" charset="-78"/>
              </a:rPr>
              <a:t>نکته : </a:t>
            </a:r>
            <a:r>
              <a:rPr lang="fa-IR" b="1" dirty="0" smtClean="0">
                <a:cs typeface="B Zar" panose="00000400000000000000" pitchFamily="2" charset="-78"/>
              </a:rPr>
              <a:t>بعد از فیلتر در قسمت پایین و سمت چپ صفحه می توانیم تعداد افرادی که شرایط لازم را داشته اند مشاهده کرد .به طور مثال در شکل بالا 11085 نفز از کل افراد (11993 نفر) شرایط تاریخ استخدام خواسته شده را دارا می باشند.  </a:t>
            </a:r>
          </a:p>
          <a:p>
            <a:pPr marL="0" indent="0" algn="r">
              <a:lnSpc>
                <a:spcPct val="150000"/>
              </a:lnSpc>
              <a:buNone/>
            </a:pPr>
            <a:r>
              <a:rPr lang="fa-IR" b="1" dirty="0" smtClean="0">
                <a:cs typeface="B Zar" panose="00000400000000000000" pitchFamily="2" charset="-78"/>
              </a:rPr>
              <a:t>لازم به ذکر است در هر یک از ستون ها به طور همزمان امکان فیلتر کردن وجود دارد و چنانچه روی یک ستون فیلتر اعمال شده باشد شکل فلش سر ستون آن تغییر می کند به طور مثال می خواهیم افرادی که تاریخ استخدام آنها به شرح بالا باشد و مقطع تحصیلی آنها لیسانس باشد را بیابیم، در این شرایط بعد از اینکه به صورت بالا تاریخ استخدام را فیلتر کردیم مقطع تحصیلی را مجددا فیلتر می کنیم مانند شکل زیر:</a:t>
            </a:r>
          </a:p>
          <a:p>
            <a:pPr marL="0" indent="0" algn="r">
              <a:lnSpc>
                <a:spcPct val="150000"/>
              </a:lnSpc>
              <a:buNone/>
            </a:pPr>
            <a:endParaRPr lang="en-US" b="1" dirty="0">
              <a:cs typeface="B Zar" panose="00000400000000000000" pitchFamily="2" charset="-78"/>
            </a:endParaRPr>
          </a:p>
        </p:txBody>
      </p:sp>
    </p:spTree>
    <p:extLst>
      <p:ext uri="{BB962C8B-B14F-4D97-AF65-F5344CB8AC3E}">
        <p14:creationId xmlns:p14="http://schemas.microsoft.com/office/powerpoint/2010/main" val="305608363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22237" y="543448"/>
            <a:ext cx="9963008" cy="5601457"/>
          </a:xfrm>
          <a:prstGeom prst="rect">
            <a:avLst/>
          </a:prstGeom>
        </p:spPr>
      </p:pic>
    </p:spTree>
    <p:extLst>
      <p:ext uri="{BB962C8B-B14F-4D97-AF65-F5344CB8AC3E}">
        <p14:creationId xmlns:p14="http://schemas.microsoft.com/office/powerpoint/2010/main" val="106579630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78950"/>
            <a:ext cx="9471546" cy="2009909"/>
          </a:xfrm>
        </p:spPr>
        <p:txBody>
          <a:bodyPr>
            <a:noAutofit/>
          </a:bodyPr>
          <a:lstStyle/>
          <a:p>
            <a:pPr algn="ctr">
              <a:lnSpc>
                <a:spcPct val="150000"/>
              </a:lnSpc>
            </a:pPr>
            <a:r>
              <a:rPr lang="fa-IR" sz="2400" b="1" dirty="0" smtClean="0">
                <a:solidFill>
                  <a:srgbClr val="FF0000"/>
                </a:solidFill>
                <a:cs typeface="B Zar" panose="00000400000000000000" pitchFamily="2" charset="-78"/>
              </a:rPr>
              <a:t>نکته مهم : </a:t>
            </a:r>
            <a:r>
              <a:rPr lang="fa-IR" sz="2400" b="1" dirty="0" smtClean="0">
                <a:solidFill>
                  <a:schemeClr val="tx1"/>
                </a:solidFill>
                <a:cs typeface="B Zar" panose="00000400000000000000" pitchFamily="2" charset="-78"/>
              </a:rPr>
              <a:t>با توجه به اینکه ارسال اطلاعات پرسنلی به سامانه تجمیع اطلاعات وزارت بهداشت منوط به تکمیل فیلدهای اطلاعاتی زیر در سیستم پرسنلی می باشد، خواهشمند است در اسرع نسبت به دریافت گزارش از سیستم مذکور (با توجه به آموزشهای دریافتی)، جهت مشخص نمودن فیلدهای خالی  و تکمیل نمودن آنها اقدام فرمایید .</a:t>
            </a:r>
            <a:endParaRPr lang="en-US" sz="2400" b="1" dirty="0">
              <a:solidFill>
                <a:schemeClr val="tx1"/>
              </a:solidFill>
              <a:cs typeface="B Zar" panose="00000400000000000000" pitchFamily="2" charset="-78"/>
            </a:endParaRPr>
          </a:p>
        </p:txBody>
      </p:sp>
    </p:spTree>
    <p:extLst>
      <p:ext uri="{BB962C8B-B14F-4D97-AF65-F5344CB8AC3E}">
        <p14:creationId xmlns:p14="http://schemas.microsoft.com/office/powerpoint/2010/main" val="45089541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3"/>
          <p:cNvGraphicFramePr>
            <a:graphicFrameLocks noGrp="1"/>
          </p:cNvGraphicFramePr>
          <p:nvPr>
            <p:ph idx="1"/>
            <p:extLst>
              <p:ext uri="{D42A27DB-BD31-4B8C-83A1-F6EECF244321}">
                <p14:modId xmlns:p14="http://schemas.microsoft.com/office/powerpoint/2010/main" val="3813609747"/>
              </p:ext>
            </p:extLst>
          </p:nvPr>
        </p:nvGraphicFramePr>
        <p:xfrm>
          <a:off x="1009784" y="109184"/>
          <a:ext cx="7851325" cy="6581216"/>
        </p:xfrm>
        <a:graphic>
          <a:graphicData uri="http://schemas.openxmlformats.org/drawingml/2006/table">
            <a:tbl>
              <a:tblPr firstRow="1" bandRow="1">
                <a:tableStyleId>{5C22544A-7EE6-4342-B048-85BDC9FD1C3A}</a:tableStyleId>
              </a:tblPr>
              <a:tblGrid>
                <a:gridCol w="4913344"/>
                <a:gridCol w="2115404"/>
                <a:gridCol w="822577"/>
              </a:tblGrid>
              <a:tr h="318808">
                <a:tc>
                  <a:txBody>
                    <a:bodyPr/>
                    <a:lstStyle/>
                    <a:p>
                      <a:pPr algn="ctr"/>
                      <a:r>
                        <a:rPr lang="fa-IR" sz="1800" b="0" dirty="0" smtClean="0"/>
                        <a:t>توضیحات</a:t>
                      </a:r>
                      <a:endParaRPr lang="en-US" sz="1800" b="0" dirty="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a-IR" sz="1800" b="0" dirty="0" smtClean="0"/>
                        <a:t>نام فیلد</a:t>
                      </a:r>
                      <a:endParaRPr lang="en-US" sz="1800" b="0" dirty="0" smtClean="0"/>
                    </a:p>
                  </a:txBody>
                  <a:tcPr/>
                </a:tc>
                <a:tc>
                  <a:txBody>
                    <a:bodyPr/>
                    <a:lstStyle/>
                    <a:p>
                      <a:r>
                        <a:rPr lang="fa-IR" sz="1800" b="0" dirty="0" smtClean="0"/>
                        <a:t>ردیف</a:t>
                      </a:r>
                      <a:endParaRPr lang="en-US" sz="1800" b="0" dirty="0"/>
                    </a:p>
                  </a:txBody>
                  <a:tcPr/>
                </a:tc>
              </a:tr>
              <a:tr h="318808">
                <a:tc>
                  <a:txBody>
                    <a:bodyPr/>
                    <a:lstStyle/>
                    <a:p>
                      <a:endParaRPr lang="en-US" sz="1600" dirty="0"/>
                    </a:p>
                  </a:txBody>
                  <a:tcPr/>
                </a:tc>
                <a:tc>
                  <a:txBody>
                    <a:bodyPr/>
                    <a:lstStyle/>
                    <a:p>
                      <a:pPr algn="ctr"/>
                      <a:r>
                        <a:rPr lang="fa-IR" sz="1200" dirty="0" smtClean="0"/>
                        <a:t>تاریخ اخذ آخرین</a:t>
                      </a:r>
                      <a:r>
                        <a:rPr lang="fa-IR" sz="1200" baseline="0" dirty="0" smtClean="0"/>
                        <a:t>  مدرک تحصیلی</a:t>
                      </a:r>
                      <a:endParaRPr lang="en-US" sz="1200" dirty="0"/>
                    </a:p>
                  </a:txBody>
                  <a:tcPr/>
                </a:tc>
                <a:tc>
                  <a:txBody>
                    <a:bodyPr/>
                    <a:lstStyle/>
                    <a:p>
                      <a:pPr algn="ctr"/>
                      <a:r>
                        <a:rPr lang="fa-IR" sz="1200" dirty="0" smtClean="0"/>
                        <a:t>1</a:t>
                      </a:r>
                      <a:endParaRPr lang="en-US" sz="1200" dirty="0"/>
                    </a:p>
                  </a:txBody>
                  <a:tcPr/>
                </a:tc>
              </a:tr>
              <a:tr h="318808">
                <a:tc>
                  <a:txBody>
                    <a:bodyPr/>
                    <a:lstStyle/>
                    <a:p>
                      <a:endParaRPr lang="en-US" sz="1600"/>
                    </a:p>
                  </a:txBody>
                  <a:tcPr/>
                </a:tc>
                <a:tc>
                  <a:txBody>
                    <a:bodyPr/>
                    <a:lstStyle/>
                    <a:p>
                      <a:pPr algn="ctr"/>
                      <a:r>
                        <a:rPr lang="fa-IR" sz="1200" dirty="0" smtClean="0"/>
                        <a:t>تاریخ تولد</a:t>
                      </a:r>
                      <a:endParaRPr lang="en-US" sz="1200" dirty="0"/>
                    </a:p>
                  </a:txBody>
                  <a:tcPr/>
                </a:tc>
                <a:tc>
                  <a:txBody>
                    <a:bodyPr/>
                    <a:lstStyle/>
                    <a:p>
                      <a:pPr algn="ctr"/>
                      <a:r>
                        <a:rPr lang="fa-IR" sz="1200" dirty="0" smtClean="0"/>
                        <a:t>2</a:t>
                      </a:r>
                      <a:endParaRPr lang="en-US" sz="1200" dirty="0"/>
                    </a:p>
                  </a:txBody>
                  <a:tcPr/>
                </a:tc>
              </a:tr>
              <a:tr h="318808">
                <a:tc>
                  <a:txBody>
                    <a:bodyPr/>
                    <a:lstStyle/>
                    <a:p>
                      <a:endParaRPr lang="en-US" sz="1600"/>
                    </a:p>
                  </a:txBody>
                  <a:tcPr/>
                </a:tc>
                <a:tc>
                  <a:txBody>
                    <a:bodyPr/>
                    <a:lstStyle/>
                    <a:p>
                      <a:pPr algn="ctr"/>
                      <a:r>
                        <a:rPr lang="fa-IR" sz="1200" dirty="0" smtClean="0"/>
                        <a:t>جنسیت</a:t>
                      </a:r>
                      <a:endParaRPr lang="en-US" sz="1200" dirty="0"/>
                    </a:p>
                  </a:txBody>
                  <a:tcPr/>
                </a:tc>
                <a:tc>
                  <a:txBody>
                    <a:bodyPr/>
                    <a:lstStyle/>
                    <a:p>
                      <a:pPr algn="ctr"/>
                      <a:r>
                        <a:rPr lang="fa-IR" sz="1200" dirty="0" smtClean="0"/>
                        <a:t>3</a:t>
                      </a:r>
                      <a:endParaRPr lang="en-US" sz="1200" dirty="0"/>
                    </a:p>
                  </a:txBody>
                  <a:tcPr/>
                </a:tc>
              </a:tr>
              <a:tr h="318808">
                <a:tc>
                  <a:txBody>
                    <a:bodyPr/>
                    <a:lstStyle/>
                    <a:p>
                      <a:endParaRPr lang="en-US" sz="1600"/>
                    </a:p>
                  </a:txBody>
                  <a:tcPr/>
                </a:tc>
                <a:tc>
                  <a:txBody>
                    <a:bodyPr/>
                    <a:lstStyle/>
                    <a:p>
                      <a:pPr algn="ctr"/>
                      <a:r>
                        <a:rPr lang="fa-IR" sz="1200" dirty="0" smtClean="0"/>
                        <a:t>دین</a:t>
                      </a:r>
                      <a:endParaRPr lang="en-US" sz="1200" dirty="0"/>
                    </a:p>
                  </a:txBody>
                  <a:tcPr/>
                </a:tc>
                <a:tc>
                  <a:txBody>
                    <a:bodyPr/>
                    <a:lstStyle/>
                    <a:p>
                      <a:pPr algn="ctr"/>
                      <a:r>
                        <a:rPr lang="fa-IR" sz="1200" dirty="0" smtClean="0"/>
                        <a:t>4</a:t>
                      </a:r>
                      <a:endParaRPr lang="en-US" sz="1200" dirty="0"/>
                    </a:p>
                  </a:txBody>
                  <a:tcPr/>
                </a:tc>
              </a:tr>
              <a:tr h="318808">
                <a:tc>
                  <a:txBody>
                    <a:bodyPr/>
                    <a:lstStyle/>
                    <a:p>
                      <a:endParaRPr lang="en-US" sz="1600" dirty="0"/>
                    </a:p>
                  </a:txBody>
                  <a:tcPr/>
                </a:tc>
                <a:tc>
                  <a:txBody>
                    <a:bodyPr/>
                    <a:lstStyle/>
                    <a:p>
                      <a:pPr algn="ctr"/>
                      <a:r>
                        <a:rPr lang="fa-IR" sz="1200" dirty="0" smtClean="0"/>
                        <a:t>رسته</a:t>
                      </a:r>
                      <a:r>
                        <a:rPr lang="fa-IR" sz="1200" baseline="0" dirty="0" smtClean="0"/>
                        <a:t> شغلی</a:t>
                      </a:r>
                      <a:endParaRPr lang="en-US" sz="1200" dirty="0"/>
                    </a:p>
                  </a:txBody>
                  <a:tcPr/>
                </a:tc>
                <a:tc>
                  <a:txBody>
                    <a:bodyPr/>
                    <a:lstStyle/>
                    <a:p>
                      <a:pPr algn="ctr"/>
                      <a:r>
                        <a:rPr lang="fa-IR" sz="1200" dirty="0" smtClean="0"/>
                        <a:t>5</a:t>
                      </a:r>
                      <a:endParaRPr lang="en-US" sz="1200" dirty="0"/>
                    </a:p>
                  </a:txBody>
                  <a:tcPr/>
                </a:tc>
              </a:tr>
              <a:tr h="318808">
                <a:tc>
                  <a:txBody>
                    <a:bodyPr/>
                    <a:lstStyle/>
                    <a:p>
                      <a:endParaRPr lang="en-US" sz="1600" dirty="0"/>
                    </a:p>
                  </a:txBody>
                  <a:tcPr/>
                </a:tc>
                <a:tc>
                  <a:txBody>
                    <a:bodyPr/>
                    <a:lstStyle/>
                    <a:p>
                      <a:pPr algn="ctr"/>
                      <a:r>
                        <a:rPr lang="fa-IR" sz="1200" dirty="0" smtClean="0"/>
                        <a:t>رشته</a:t>
                      </a:r>
                      <a:r>
                        <a:rPr lang="fa-IR" sz="1200" baseline="0" dirty="0" smtClean="0"/>
                        <a:t> تحصیلی</a:t>
                      </a:r>
                      <a:endParaRPr lang="en-US" sz="1200" dirty="0"/>
                    </a:p>
                  </a:txBody>
                  <a:tcPr/>
                </a:tc>
                <a:tc>
                  <a:txBody>
                    <a:bodyPr/>
                    <a:lstStyle/>
                    <a:p>
                      <a:pPr algn="ctr"/>
                      <a:r>
                        <a:rPr lang="fa-IR" sz="1200" dirty="0" smtClean="0"/>
                        <a:t>6</a:t>
                      </a:r>
                      <a:endParaRPr lang="en-US" sz="1200" dirty="0"/>
                    </a:p>
                  </a:txBody>
                  <a:tcPr/>
                </a:tc>
              </a:tr>
              <a:tr h="318808">
                <a:tc>
                  <a:txBody>
                    <a:bodyPr/>
                    <a:lstStyle/>
                    <a:p>
                      <a:pPr algn="ctr"/>
                      <a:r>
                        <a:rPr lang="fa-IR" sz="1200" dirty="0" smtClean="0"/>
                        <a:t>این فیلد جهت اعضاء</a:t>
                      </a:r>
                      <a:r>
                        <a:rPr lang="fa-IR" sz="1200" baseline="0" dirty="0" smtClean="0"/>
                        <a:t> هیات علمی تکمیل نمی شود</a:t>
                      </a:r>
                      <a:endParaRPr lang="en-US" sz="1200" dirty="0"/>
                    </a:p>
                  </a:txBody>
                  <a:tcPr/>
                </a:tc>
                <a:tc>
                  <a:txBody>
                    <a:bodyPr/>
                    <a:lstStyle/>
                    <a:p>
                      <a:pPr algn="ctr"/>
                      <a:r>
                        <a:rPr lang="fa-IR" sz="1200" dirty="0" smtClean="0"/>
                        <a:t>رشته شغلی</a:t>
                      </a:r>
                      <a:endParaRPr lang="en-US" sz="1200" dirty="0"/>
                    </a:p>
                  </a:txBody>
                  <a:tcPr/>
                </a:tc>
                <a:tc>
                  <a:txBody>
                    <a:bodyPr/>
                    <a:lstStyle/>
                    <a:p>
                      <a:pPr algn="ctr"/>
                      <a:r>
                        <a:rPr lang="fa-IR" sz="1200" dirty="0" smtClean="0"/>
                        <a:t>7</a:t>
                      </a:r>
                      <a:endParaRPr lang="en-US" sz="1200" dirty="0"/>
                    </a:p>
                  </a:txBody>
                  <a:tcPr/>
                </a:tc>
              </a:tr>
              <a:tr h="318808">
                <a:tc>
                  <a:txBody>
                    <a:bodyPr/>
                    <a:lstStyle/>
                    <a:p>
                      <a:endParaRPr lang="en-US" sz="1600" dirty="0"/>
                    </a:p>
                  </a:txBody>
                  <a:tcPr/>
                </a:tc>
                <a:tc>
                  <a:txBody>
                    <a:bodyPr/>
                    <a:lstStyle/>
                    <a:p>
                      <a:pPr algn="ctr"/>
                      <a:r>
                        <a:rPr lang="fa-IR" sz="1200" dirty="0" smtClean="0"/>
                        <a:t>شماره شناسنامه</a:t>
                      </a:r>
                      <a:endParaRPr lang="en-US" sz="1200" dirty="0"/>
                    </a:p>
                  </a:txBody>
                  <a:tcPr/>
                </a:tc>
                <a:tc>
                  <a:txBody>
                    <a:bodyPr/>
                    <a:lstStyle/>
                    <a:p>
                      <a:pPr algn="ctr"/>
                      <a:r>
                        <a:rPr lang="fa-IR" sz="1200" dirty="0" smtClean="0"/>
                        <a:t>8</a:t>
                      </a:r>
                      <a:endParaRPr lang="en-US" sz="1200" dirty="0"/>
                    </a:p>
                  </a:txBody>
                  <a:tcPr/>
                </a:tc>
              </a:tr>
              <a:tr h="318808">
                <a:tc>
                  <a:txBody>
                    <a:bodyPr/>
                    <a:lstStyle/>
                    <a:p>
                      <a:endParaRPr lang="en-US" sz="160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a-IR" sz="1200" dirty="0" smtClean="0"/>
                        <a:t>شماره ملی</a:t>
                      </a:r>
                      <a:endParaRPr lang="en-US" sz="1200" dirty="0" smtClean="0"/>
                    </a:p>
                  </a:txBody>
                  <a:tcPr/>
                </a:tc>
                <a:tc>
                  <a:txBody>
                    <a:bodyPr/>
                    <a:lstStyle/>
                    <a:p>
                      <a:pPr algn="ctr"/>
                      <a:r>
                        <a:rPr lang="fa-IR" sz="1200" dirty="0" smtClean="0"/>
                        <a:t>9</a:t>
                      </a:r>
                      <a:endParaRPr lang="en-US" sz="1200" dirty="0"/>
                    </a:p>
                  </a:txBody>
                  <a:tcPr/>
                </a:tc>
              </a:tr>
              <a:tr h="318808">
                <a:tc>
                  <a:txBody>
                    <a:bodyPr/>
                    <a:lstStyle/>
                    <a:p>
                      <a:pPr algn="ctr"/>
                      <a:r>
                        <a:rPr lang="fa-IR" sz="1200" dirty="0" smtClean="0"/>
                        <a:t>این فیلد صرفا</a:t>
                      </a:r>
                      <a:r>
                        <a:rPr lang="fa-IR" sz="1200" baseline="0" dirty="0" smtClean="0"/>
                        <a:t> </a:t>
                      </a:r>
                      <a:r>
                        <a:rPr lang="fa-IR" sz="1200" dirty="0" smtClean="0"/>
                        <a:t>جهت اعضاء</a:t>
                      </a:r>
                      <a:r>
                        <a:rPr lang="fa-IR" sz="1200" baseline="0" dirty="0" smtClean="0"/>
                        <a:t> هیات علمی تکمیل می شود</a:t>
                      </a:r>
                      <a:endParaRPr lang="en-US" sz="1200" dirty="0"/>
                    </a:p>
                  </a:txBody>
                  <a:tcPr/>
                </a:tc>
                <a:tc>
                  <a:txBody>
                    <a:bodyPr/>
                    <a:lstStyle/>
                    <a:p>
                      <a:pPr algn="ctr"/>
                      <a:r>
                        <a:rPr lang="fa-IR" sz="1200" dirty="0" smtClean="0"/>
                        <a:t>کد مرتبه علمی</a:t>
                      </a:r>
                      <a:endParaRPr lang="en-US" sz="1200" dirty="0"/>
                    </a:p>
                  </a:txBody>
                  <a:tcPr/>
                </a:tc>
                <a:tc>
                  <a:txBody>
                    <a:bodyPr/>
                    <a:lstStyle/>
                    <a:p>
                      <a:pPr algn="ctr"/>
                      <a:r>
                        <a:rPr lang="fa-IR" sz="1200" dirty="0" smtClean="0"/>
                        <a:t>10</a:t>
                      </a:r>
                      <a:endParaRPr lang="en-US" sz="1200" dirty="0"/>
                    </a:p>
                  </a:txBody>
                  <a:tcPr/>
                </a:tc>
              </a:tr>
              <a:tr h="318808">
                <a:tc>
                  <a:txBody>
                    <a:bodyPr/>
                    <a:lstStyle/>
                    <a:p>
                      <a:endParaRPr lang="en-US" sz="1600"/>
                    </a:p>
                  </a:txBody>
                  <a:tcPr/>
                </a:tc>
                <a:tc>
                  <a:txBody>
                    <a:bodyPr/>
                    <a:lstStyle/>
                    <a:p>
                      <a:pPr algn="ctr"/>
                      <a:r>
                        <a:rPr lang="fa-IR" sz="1200" dirty="0" smtClean="0"/>
                        <a:t>محل اخذ مدرک</a:t>
                      </a:r>
                      <a:endParaRPr lang="en-US" sz="1200" dirty="0"/>
                    </a:p>
                  </a:txBody>
                  <a:tcPr/>
                </a:tc>
                <a:tc>
                  <a:txBody>
                    <a:bodyPr/>
                    <a:lstStyle/>
                    <a:p>
                      <a:pPr algn="ctr"/>
                      <a:r>
                        <a:rPr lang="fa-IR" sz="1200" dirty="0" smtClean="0"/>
                        <a:t>11</a:t>
                      </a:r>
                      <a:endParaRPr lang="en-US" sz="1200" dirty="0"/>
                    </a:p>
                  </a:txBody>
                  <a:tcPr/>
                </a:tc>
              </a:tr>
              <a:tr h="318808">
                <a:tc>
                  <a:txBody>
                    <a:bodyPr/>
                    <a:lstStyle/>
                    <a:p>
                      <a:endParaRPr lang="en-US" sz="1600"/>
                    </a:p>
                  </a:txBody>
                  <a:tcPr/>
                </a:tc>
                <a:tc>
                  <a:txBody>
                    <a:bodyPr/>
                    <a:lstStyle/>
                    <a:p>
                      <a:pPr algn="ctr"/>
                      <a:r>
                        <a:rPr lang="fa-IR" sz="1200" dirty="0" smtClean="0"/>
                        <a:t>محل تولد</a:t>
                      </a:r>
                      <a:endParaRPr lang="en-US" sz="1200" dirty="0"/>
                    </a:p>
                  </a:txBody>
                  <a:tcPr/>
                </a:tc>
                <a:tc>
                  <a:txBody>
                    <a:bodyPr/>
                    <a:lstStyle/>
                    <a:p>
                      <a:pPr algn="ctr"/>
                      <a:r>
                        <a:rPr lang="fa-IR" sz="1200" dirty="0" smtClean="0"/>
                        <a:t>12</a:t>
                      </a:r>
                      <a:endParaRPr lang="en-US" sz="1200" dirty="0"/>
                    </a:p>
                  </a:txBody>
                  <a:tcPr/>
                </a:tc>
              </a:tr>
              <a:tr h="318808">
                <a:tc>
                  <a:txBody>
                    <a:bodyPr/>
                    <a:lstStyle/>
                    <a:p>
                      <a:endParaRPr lang="en-US" sz="1600"/>
                    </a:p>
                  </a:txBody>
                  <a:tcPr/>
                </a:tc>
                <a:tc>
                  <a:txBody>
                    <a:bodyPr/>
                    <a:lstStyle/>
                    <a:p>
                      <a:pPr algn="ctr"/>
                      <a:r>
                        <a:rPr lang="fa-IR" sz="1200" dirty="0" smtClean="0"/>
                        <a:t>محل صدور شناسنامه</a:t>
                      </a:r>
                      <a:endParaRPr lang="en-US" sz="1200" dirty="0"/>
                    </a:p>
                  </a:txBody>
                  <a:tcPr/>
                </a:tc>
                <a:tc>
                  <a:txBody>
                    <a:bodyPr/>
                    <a:lstStyle/>
                    <a:p>
                      <a:pPr algn="ctr"/>
                      <a:r>
                        <a:rPr lang="fa-IR" sz="1200" dirty="0" smtClean="0"/>
                        <a:t>13</a:t>
                      </a:r>
                      <a:endParaRPr lang="en-US" sz="1200" dirty="0"/>
                    </a:p>
                  </a:txBody>
                  <a:tcPr/>
                </a:tc>
              </a:tr>
              <a:tr h="323185">
                <a:tc>
                  <a:txBody>
                    <a:bodyPr/>
                    <a:lstStyle/>
                    <a:p>
                      <a:endParaRPr lang="en-US" sz="1600"/>
                    </a:p>
                  </a:txBody>
                  <a:tcPr/>
                </a:tc>
                <a:tc>
                  <a:txBody>
                    <a:bodyPr/>
                    <a:lstStyle/>
                    <a:p>
                      <a:pPr algn="ctr"/>
                      <a:r>
                        <a:rPr lang="fa-IR" sz="1200" dirty="0" smtClean="0"/>
                        <a:t>مقطع تحصیلی</a:t>
                      </a:r>
                      <a:endParaRPr lang="en-US" sz="1200" dirty="0"/>
                    </a:p>
                  </a:txBody>
                  <a:tcPr/>
                </a:tc>
                <a:tc>
                  <a:txBody>
                    <a:bodyPr/>
                    <a:lstStyle/>
                    <a:p>
                      <a:pPr algn="ctr"/>
                      <a:r>
                        <a:rPr lang="fa-IR" sz="1200" dirty="0" smtClean="0"/>
                        <a:t>14</a:t>
                      </a:r>
                      <a:endParaRPr lang="en-US" sz="1200" dirty="0"/>
                    </a:p>
                  </a:txBody>
                  <a:tcPr/>
                </a:tc>
              </a:tr>
              <a:tr h="318808">
                <a:tc>
                  <a:txBody>
                    <a:bodyPr/>
                    <a:lstStyle/>
                    <a:p>
                      <a:endParaRPr lang="en-US" sz="1600" dirty="0"/>
                    </a:p>
                  </a:txBody>
                  <a:tcPr/>
                </a:tc>
                <a:tc>
                  <a:txBody>
                    <a:bodyPr/>
                    <a:lstStyle/>
                    <a:p>
                      <a:pPr algn="ctr"/>
                      <a:r>
                        <a:rPr lang="fa-IR" sz="1200" dirty="0" smtClean="0"/>
                        <a:t>وضعیت تاهل</a:t>
                      </a:r>
                      <a:endParaRPr lang="en-US" sz="1200" dirty="0"/>
                    </a:p>
                  </a:txBody>
                  <a:tcPr/>
                </a:tc>
                <a:tc>
                  <a:txBody>
                    <a:bodyPr/>
                    <a:lstStyle/>
                    <a:p>
                      <a:pPr algn="ctr"/>
                      <a:r>
                        <a:rPr lang="fa-IR" sz="1200" dirty="0" smtClean="0"/>
                        <a:t>15</a:t>
                      </a:r>
                      <a:endParaRPr lang="en-US" sz="1200" dirty="0"/>
                    </a:p>
                  </a:txBody>
                  <a:tcPr/>
                </a:tc>
              </a:tr>
              <a:tr h="318808">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a-IR" sz="1200" dirty="0" smtClean="0"/>
                        <a:t> این فیلد در تب اطلاعات تکمیلی و جهت نیروهای مشمول قانون خدمت پزشکان</a:t>
                      </a:r>
                      <a:r>
                        <a:rPr lang="fa-IR" sz="1200" baseline="0" dirty="0" smtClean="0"/>
                        <a:t> و پیراپزشکان</a:t>
                      </a:r>
                      <a:r>
                        <a:rPr lang="fa-IR" sz="1200" dirty="0" smtClean="0"/>
                        <a:t> و قراردادی به صورت دستی تکمیل می شود</a:t>
                      </a:r>
                      <a:endParaRPr lang="en-US" sz="1600" dirty="0"/>
                    </a:p>
                  </a:txBody>
                  <a:tcPr/>
                </a:tc>
                <a:tc>
                  <a:txBody>
                    <a:bodyPr/>
                    <a:lstStyle/>
                    <a:p>
                      <a:pPr algn="ctr"/>
                      <a:r>
                        <a:rPr lang="fa-IR" sz="1200" dirty="0" smtClean="0"/>
                        <a:t>پست سازمانی</a:t>
                      </a:r>
                      <a:endParaRPr lang="en-US" sz="1200" dirty="0"/>
                    </a:p>
                  </a:txBody>
                  <a:tcPr/>
                </a:tc>
                <a:tc>
                  <a:txBody>
                    <a:bodyPr/>
                    <a:lstStyle/>
                    <a:p>
                      <a:pPr algn="ctr"/>
                      <a:r>
                        <a:rPr lang="fa-IR" sz="1200" dirty="0" smtClean="0"/>
                        <a:t>16</a:t>
                      </a:r>
                      <a:endParaRPr lang="en-US" sz="1200" dirty="0"/>
                    </a:p>
                  </a:txBody>
                  <a:tcPr/>
                </a:tc>
              </a:tr>
              <a:tr h="318808">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a-IR" sz="1200" dirty="0" smtClean="0"/>
                        <a:t>جهت نیروهای رسمی به صورت خودکار</a:t>
                      </a:r>
                      <a:r>
                        <a:rPr lang="fa-IR" sz="1200" baseline="0" dirty="0" smtClean="0"/>
                        <a:t> و با انتخاب پست سازمانی تکمیل می گردد و جهت نیروهای </a:t>
                      </a:r>
                      <a:r>
                        <a:rPr lang="fa-IR" sz="1200" dirty="0" smtClean="0"/>
                        <a:t>مشمول قانون خدمت پزشکان</a:t>
                      </a:r>
                      <a:r>
                        <a:rPr lang="fa-IR" sz="1200" baseline="0" dirty="0" smtClean="0"/>
                        <a:t> و پیراپزشکان</a:t>
                      </a:r>
                      <a:r>
                        <a:rPr lang="fa-IR" sz="1200" dirty="0" smtClean="0"/>
                        <a:t> و قراردادی به صورت دستی تکمیل می شود</a:t>
                      </a:r>
                      <a:r>
                        <a:rPr lang="fa-IR" sz="1200" baseline="0" dirty="0" smtClean="0"/>
                        <a:t> </a:t>
                      </a:r>
                      <a:endParaRPr lang="en-US" sz="1200" dirty="0"/>
                    </a:p>
                  </a:txBody>
                  <a:tcPr/>
                </a:tc>
                <a:tc>
                  <a:txBody>
                    <a:bodyPr/>
                    <a:lstStyle/>
                    <a:p>
                      <a:pPr algn="ctr"/>
                      <a:r>
                        <a:rPr lang="fa-IR" sz="1200" dirty="0" smtClean="0"/>
                        <a:t>قسمت</a:t>
                      </a:r>
                      <a:r>
                        <a:rPr lang="fa-IR" sz="1200" baseline="0" dirty="0" smtClean="0"/>
                        <a:t> کاری رسمی</a:t>
                      </a:r>
                      <a:endParaRPr lang="en-US" sz="1200" dirty="0"/>
                    </a:p>
                  </a:txBody>
                  <a:tcPr/>
                </a:tc>
                <a:tc>
                  <a:txBody>
                    <a:bodyPr/>
                    <a:lstStyle/>
                    <a:p>
                      <a:pPr algn="ctr"/>
                      <a:r>
                        <a:rPr lang="fa-IR" sz="1200" dirty="0" smtClean="0"/>
                        <a:t>17</a:t>
                      </a:r>
                      <a:endParaRPr lang="en-US" sz="1200" dirty="0"/>
                    </a:p>
                  </a:txBody>
                  <a:tcPr/>
                </a:tc>
              </a:tr>
            </a:tbl>
          </a:graphicData>
        </a:graphic>
      </p:graphicFrame>
    </p:spTree>
    <p:extLst>
      <p:ext uri="{BB962C8B-B14F-4D97-AF65-F5344CB8AC3E}">
        <p14:creationId xmlns:p14="http://schemas.microsoft.com/office/powerpoint/2010/main" val="155568573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ownload (20).jpg"/>
          <p:cNvPicPr>
            <a:picLocks noChangeAspect="1"/>
          </p:cNvPicPr>
          <p:nvPr/>
        </p:nvPicPr>
        <p:blipFill>
          <a:blip r:embed="rId2" cstate="print"/>
          <a:stretch>
            <a:fillRect/>
          </a:stretch>
        </p:blipFill>
        <p:spPr>
          <a:xfrm>
            <a:off x="0" y="0"/>
            <a:ext cx="12192000" cy="6858000"/>
          </a:xfrm>
          <a:prstGeom prst="rect">
            <a:avLst/>
          </a:prstGeom>
        </p:spPr>
      </p:pic>
    </p:spTree>
    <p:extLst>
      <p:ext uri="{BB962C8B-B14F-4D97-AF65-F5344CB8AC3E}">
        <p14:creationId xmlns:p14="http://schemas.microsoft.com/office/powerpoint/2010/main" val="61219254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354843" y="1951630"/>
            <a:ext cx="9362364" cy="3782171"/>
          </a:xfrm>
        </p:spPr>
        <p:txBody>
          <a:bodyPr>
            <a:normAutofit/>
          </a:bodyPr>
          <a:lstStyle/>
          <a:p>
            <a:pPr marL="0" indent="0" algn="ctr">
              <a:lnSpc>
                <a:spcPct val="150000"/>
              </a:lnSpc>
              <a:buNone/>
            </a:pPr>
            <a:r>
              <a:rPr lang="fa-IR" sz="2600" b="1" dirty="0">
                <a:solidFill>
                  <a:schemeClr val="tx1"/>
                </a:solidFill>
                <a:cs typeface="B Zar" panose="00000400000000000000" pitchFamily="2" charset="-78"/>
              </a:rPr>
              <a:t>با توجه به اهمیت دریافت گزارشات صحیح از سیستم پرسنلی، به منظور بررسی، بروزرسانی و برنامه ریزی صحیح در راستای اهداف سازمان، راهنمای دریافت گزارشات از سیستم مذکور، به زبان ساده تهیه و تنظیم گردید. </a:t>
            </a:r>
            <a:endParaRPr lang="en-US" sz="2600" b="1" dirty="0" smtClean="0">
              <a:solidFill>
                <a:schemeClr val="tx1"/>
              </a:solidFill>
              <a:cs typeface="B Zar" panose="00000400000000000000" pitchFamily="2" charset="-78"/>
            </a:endParaRPr>
          </a:p>
        </p:txBody>
      </p:sp>
    </p:spTree>
    <p:extLst>
      <p:ext uri="{BB962C8B-B14F-4D97-AF65-F5344CB8AC3E}">
        <p14:creationId xmlns:p14="http://schemas.microsoft.com/office/powerpoint/2010/main" val="18205564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05570" y="341194"/>
            <a:ext cx="8915400" cy="5378959"/>
          </a:xfrm>
        </p:spPr>
        <p:txBody>
          <a:bodyPr>
            <a:noAutofit/>
          </a:bodyPr>
          <a:lstStyle/>
          <a:p>
            <a:pPr marL="0" indent="0" algn="r">
              <a:lnSpc>
                <a:spcPct val="150000"/>
              </a:lnSpc>
              <a:buNone/>
            </a:pPr>
            <a:r>
              <a:rPr lang="fa-IR" sz="2000" b="1" dirty="0">
                <a:solidFill>
                  <a:srgbClr val="FF0000"/>
                </a:solidFill>
                <a:cs typeface="B Zar" panose="00000400000000000000" pitchFamily="2" charset="-78"/>
              </a:rPr>
              <a:t>مراحل دریافت گزارشات از سیستم پرسنلی :</a:t>
            </a:r>
            <a:endParaRPr lang="en-US" sz="2000" b="1" dirty="0">
              <a:solidFill>
                <a:srgbClr val="FF0000"/>
              </a:solidFill>
              <a:cs typeface="B Zar" panose="00000400000000000000" pitchFamily="2" charset="-78"/>
            </a:endParaRPr>
          </a:p>
          <a:p>
            <a:pPr marL="0" indent="0" algn="r">
              <a:lnSpc>
                <a:spcPct val="150000"/>
              </a:lnSpc>
              <a:buNone/>
            </a:pPr>
            <a:r>
              <a:rPr lang="fa-IR" b="1" dirty="0">
                <a:cs typeface="B Zar" panose="00000400000000000000" pitchFamily="2" charset="-78"/>
              </a:rPr>
              <a:t>1- پس از وارد شدن به کارتابل خود، از منوی نرم افزارها، نرم افزار پرسنلی را انتخاب نمایید.</a:t>
            </a:r>
            <a:endParaRPr lang="en-US" b="1" dirty="0">
              <a:cs typeface="B Zar" panose="00000400000000000000" pitchFamily="2" charset="-78"/>
            </a:endParaRPr>
          </a:p>
          <a:p>
            <a:pPr marL="0" indent="0" algn="r">
              <a:lnSpc>
                <a:spcPct val="150000"/>
              </a:lnSpc>
              <a:buNone/>
            </a:pPr>
            <a:r>
              <a:rPr lang="fa-IR" b="1" dirty="0">
                <a:cs typeface="B Zar" panose="00000400000000000000" pitchFamily="2" charset="-78"/>
              </a:rPr>
              <a:t>2- از منوی گزارشات، گزارشات پیشرفته پرسنل را انتخاب نمایید و از بین گزارشات موجود، گزینه مورد نظر را انتخاب کنید .</a:t>
            </a:r>
            <a:endParaRPr lang="en-US" b="1" dirty="0">
              <a:cs typeface="B Zar" panose="00000400000000000000" pitchFamily="2" charset="-78"/>
            </a:endParaRPr>
          </a:p>
          <a:p>
            <a:pPr marL="0" indent="0" algn="r">
              <a:lnSpc>
                <a:spcPct val="150000"/>
              </a:lnSpc>
              <a:buNone/>
            </a:pPr>
            <a:r>
              <a:rPr lang="fa-IR" b="1" dirty="0">
                <a:cs typeface="B Zar" panose="00000400000000000000" pitchFamily="2" charset="-78"/>
              </a:rPr>
              <a:t>لازم به توضیح می باشد </a:t>
            </a:r>
            <a:r>
              <a:rPr lang="fa-IR" b="1" dirty="0" smtClean="0">
                <a:cs typeface="B Zar" panose="00000400000000000000" pitchFamily="2" charset="-78"/>
              </a:rPr>
              <a:t>جهت استفاده </a:t>
            </a:r>
            <a:r>
              <a:rPr lang="fa-IR" b="1" dirty="0">
                <a:cs typeface="B Zar" panose="00000400000000000000" pitchFamily="2" charset="-78"/>
              </a:rPr>
              <a:t>از گزارشات، نیاز به داشتن دسترسی های لازم از نرم افزار مرکز مدیریت می باشد.</a:t>
            </a:r>
            <a:endParaRPr lang="en-US" b="1" dirty="0">
              <a:cs typeface="B Zar" panose="00000400000000000000" pitchFamily="2" charset="-78"/>
            </a:endParaRPr>
          </a:p>
          <a:p>
            <a:pPr marL="0" indent="0" algn="r">
              <a:lnSpc>
                <a:spcPct val="150000"/>
              </a:lnSpc>
              <a:buNone/>
            </a:pPr>
            <a:r>
              <a:rPr lang="fa-IR" b="1" dirty="0">
                <a:cs typeface="B Zar" panose="00000400000000000000" pitchFamily="2" charset="-78"/>
              </a:rPr>
              <a:t>3- در پنجره مربوطه بر اساس هر یک از فیلدهای موجود می توان فیلتر گزارش را مشخص نمود.به طور مثال (نوع استخدام رسمی و وضعیت اشتغال شاغل و ...) که می توان یک یا چند فیلتر را هم زمان مشخص و در قسمت </a:t>
            </a:r>
            <a:r>
              <a:rPr lang="fa-IR" b="1" dirty="0" smtClean="0">
                <a:cs typeface="B Zar" panose="00000400000000000000" pitchFamily="2" charset="-78"/>
              </a:rPr>
              <a:t>خروجی در </a:t>
            </a:r>
            <a:r>
              <a:rPr lang="fa-IR" b="1" dirty="0">
                <a:cs typeface="B Zar" panose="00000400000000000000" pitchFamily="2" charset="-78"/>
              </a:rPr>
              <a:t>پایین صفحه، خروجی گزارش را مشخص نموده و در قسمت مقصد، مقصد را انتخاب کنید و بر روی گزینه "گزارش" کلیک کنید تا بتوانید گزارش را دریافت کنید. </a:t>
            </a:r>
          </a:p>
          <a:p>
            <a:pPr marL="0" indent="0" algn="r">
              <a:lnSpc>
                <a:spcPct val="150000"/>
              </a:lnSpc>
              <a:buNone/>
            </a:pPr>
            <a:r>
              <a:rPr lang="fa-IR" b="1" dirty="0">
                <a:solidFill>
                  <a:srgbClr val="FF0000"/>
                </a:solidFill>
                <a:cs typeface="B Zar" panose="00000400000000000000" pitchFamily="2" charset="-78"/>
              </a:rPr>
              <a:t>به منظور </a:t>
            </a:r>
            <a:r>
              <a:rPr lang="fa-IR" b="1" dirty="0" smtClean="0">
                <a:solidFill>
                  <a:srgbClr val="FF0000"/>
                </a:solidFill>
                <a:cs typeface="B Zar" panose="00000400000000000000" pitchFamily="2" charset="-78"/>
              </a:rPr>
              <a:t>درک </a:t>
            </a:r>
            <a:r>
              <a:rPr lang="fa-IR" b="1" dirty="0">
                <a:solidFill>
                  <a:srgbClr val="FF0000"/>
                </a:solidFill>
                <a:cs typeface="B Zar" panose="00000400000000000000" pitchFamily="2" charset="-78"/>
              </a:rPr>
              <a:t>بهتر مطلب، مراحل دریافت یک نمونه گزارش و مرتب سازی آن را در ذیل آموزش می </a:t>
            </a:r>
            <a:r>
              <a:rPr lang="fa-IR" b="1" dirty="0" smtClean="0">
                <a:solidFill>
                  <a:srgbClr val="FF0000"/>
                </a:solidFill>
                <a:cs typeface="B Zar" panose="00000400000000000000" pitchFamily="2" charset="-78"/>
              </a:rPr>
              <a:t>دهیم </a:t>
            </a:r>
            <a:r>
              <a:rPr lang="fa-IR" b="1" dirty="0">
                <a:solidFill>
                  <a:srgbClr val="FF0000"/>
                </a:solidFill>
                <a:cs typeface="B Zar" panose="00000400000000000000" pitchFamily="2" charset="-78"/>
              </a:rPr>
              <a:t>. </a:t>
            </a:r>
            <a:endParaRPr lang="en-US" b="1" dirty="0">
              <a:solidFill>
                <a:srgbClr val="FF0000"/>
              </a:solidFill>
              <a:cs typeface="B Zar" panose="00000400000000000000" pitchFamily="2" charset="-78"/>
            </a:endParaRPr>
          </a:p>
          <a:p>
            <a:pPr marL="0" indent="0">
              <a:lnSpc>
                <a:spcPct val="150000"/>
              </a:lnSpc>
              <a:buNone/>
            </a:pPr>
            <a:endParaRPr lang="en-US" sz="2000" b="1" dirty="0">
              <a:cs typeface="B Zar" panose="00000400000000000000" pitchFamily="2" charset="-78"/>
            </a:endParaRPr>
          </a:p>
        </p:txBody>
      </p:sp>
    </p:spTree>
    <p:extLst>
      <p:ext uri="{BB962C8B-B14F-4D97-AF65-F5344CB8AC3E}">
        <p14:creationId xmlns:p14="http://schemas.microsoft.com/office/powerpoint/2010/main" val="112435661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4841" y="682388"/>
            <a:ext cx="9061663" cy="5228834"/>
          </a:xfrm>
        </p:spPr>
        <p:txBody>
          <a:bodyPr>
            <a:noAutofit/>
          </a:bodyPr>
          <a:lstStyle/>
          <a:p>
            <a:pPr marL="0" indent="0" algn="r" rtl="1">
              <a:lnSpc>
                <a:spcPct val="150000"/>
              </a:lnSpc>
              <a:buNone/>
            </a:pPr>
            <a:r>
              <a:rPr lang="fa-IR" b="1" dirty="0">
                <a:cs typeface="B Zar" panose="00000400000000000000" pitchFamily="2" charset="-78"/>
              </a:rPr>
              <a:t>1- انتخاب گزینه "گزارش 1" از بین گزارشهای موجود در گزارشات پیشرفته </a:t>
            </a:r>
            <a:r>
              <a:rPr lang="fa-IR" b="1" dirty="0" smtClean="0">
                <a:cs typeface="B Zar" panose="00000400000000000000" pitchFamily="2" charset="-78"/>
              </a:rPr>
              <a:t>پرسنل</a:t>
            </a:r>
            <a:endParaRPr lang="en-US" b="1" dirty="0">
              <a:cs typeface="B Zar" panose="00000400000000000000" pitchFamily="2" charset="-78"/>
            </a:endParaRPr>
          </a:p>
          <a:p>
            <a:pPr marL="0" indent="0" algn="r">
              <a:lnSpc>
                <a:spcPct val="150000"/>
              </a:lnSpc>
              <a:buNone/>
            </a:pPr>
            <a:r>
              <a:rPr lang="fa-IR" b="1" dirty="0">
                <a:cs typeface="B Zar" panose="00000400000000000000" pitchFamily="2" charset="-78"/>
              </a:rPr>
              <a:t>2- در صورتیکه تاریخ مشخصی مد نظر می باشد می توان در قسمت بالای صفحه محتوای فیلد" بر اساس آخرین وضعیت" را تغییر داد و تاریخ مورد نظر را انتخاب نمود. در این گزارش آخرین وضعیت مد نظر ما می باشد. </a:t>
            </a:r>
            <a:endParaRPr lang="en-US" b="1" dirty="0">
              <a:cs typeface="B Zar" panose="00000400000000000000" pitchFamily="2" charset="-78"/>
            </a:endParaRPr>
          </a:p>
          <a:p>
            <a:pPr marL="0" indent="0" algn="r">
              <a:lnSpc>
                <a:spcPct val="150000"/>
              </a:lnSpc>
              <a:buNone/>
            </a:pPr>
            <a:r>
              <a:rPr lang="fa-IR" b="1" dirty="0">
                <a:cs typeface="B Zar" panose="00000400000000000000" pitchFamily="2" charset="-78"/>
              </a:rPr>
              <a:t>3- از فیلد "محل های خدمت" محل خدمت خود را انتخاب نمایید .</a:t>
            </a:r>
            <a:endParaRPr lang="en-US" b="1" dirty="0">
              <a:cs typeface="B Zar" panose="00000400000000000000" pitchFamily="2" charset="-78"/>
            </a:endParaRPr>
          </a:p>
          <a:p>
            <a:pPr marL="0" indent="0" algn="r">
              <a:lnSpc>
                <a:spcPct val="150000"/>
              </a:lnSpc>
              <a:buNone/>
            </a:pPr>
            <a:r>
              <a:rPr lang="fa-IR" b="1" dirty="0">
                <a:cs typeface="B Zar" panose="00000400000000000000" pitchFamily="2" charset="-78"/>
              </a:rPr>
              <a:t>4-از فیلد "نوع استخدام" به جز نوع استخدام "شرکتی"، "خرید خدمت"،"پزشک خانواده" و "قرارداد ماده 95" کلیه موارد را انتخاب کنید. </a:t>
            </a:r>
            <a:endParaRPr lang="fa-IR" b="1" dirty="0" smtClean="0">
              <a:cs typeface="B Zar" panose="00000400000000000000" pitchFamily="2" charset="-78"/>
            </a:endParaRPr>
          </a:p>
          <a:p>
            <a:pPr marL="0" indent="0" algn="r">
              <a:lnSpc>
                <a:spcPct val="150000"/>
              </a:lnSpc>
              <a:buNone/>
            </a:pPr>
            <a:r>
              <a:rPr lang="fa-IR" b="1" dirty="0">
                <a:cs typeface="B Zar" panose="00000400000000000000" pitchFamily="2" charset="-78"/>
              </a:rPr>
              <a:t>5- از فیلد "وضعیت اشتغال"، شاغلین را انتخاب نمایید.(شاغل به فردی اطلاق می شود که دارای رابطه استخدامی با سازمان می باشد و این رابطه قطع نشده باشد )  </a:t>
            </a:r>
            <a:endParaRPr lang="fa-IR" b="1" dirty="0" smtClean="0">
              <a:cs typeface="B Zar" panose="00000400000000000000" pitchFamily="2" charset="-78"/>
            </a:endParaRPr>
          </a:p>
          <a:p>
            <a:pPr marL="0" indent="0" algn="r">
              <a:lnSpc>
                <a:spcPct val="150000"/>
              </a:lnSpc>
              <a:buNone/>
            </a:pPr>
            <a:r>
              <a:rPr lang="fa-IR" b="1" dirty="0">
                <a:solidFill>
                  <a:srgbClr val="FF0000"/>
                </a:solidFill>
                <a:cs typeface="B Zar" panose="00000400000000000000" pitchFamily="2" charset="-78"/>
              </a:rPr>
              <a:t>به دلیل درخواست همکاران محترم، </a:t>
            </a:r>
            <a:r>
              <a:rPr lang="fa-IR" b="1" dirty="0" smtClean="0">
                <a:solidFill>
                  <a:srgbClr val="FF0000"/>
                </a:solidFill>
                <a:cs typeface="B Zar" panose="00000400000000000000" pitchFamily="2" charset="-78"/>
              </a:rPr>
              <a:t>موارد در ادامه مشخص گردیده است.</a:t>
            </a:r>
            <a:endParaRPr lang="en-US" b="1" dirty="0">
              <a:solidFill>
                <a:srgbClr val="FF0000"/>
              </a:solidFill>
              <a:cs typeface="B Zar" panose="00000400000000000000" pitchFamily="2" charset="-78"/>
            </a:endParaRPr>
          </a:p>
          <a:p>
            <a:pPr marL="0" indent="0" algn="r">
              <a:lnSpc>
                <a:spcPct val="150000"/>
              </a:lnSpc>
              <a:buNone/>
            </a:pPr>
            <a:endParaRPr lang="en-US" b="1" dirty="0">
              <a:cs typeface="B Zar" panose="00000400000000000000" pitchFamily="2" charset="-78"/>
            </a:endParaRPr>
          </a:p>
          <a:p>
            <a:pPr marL="0" indent="0">
              <a:lnSpc>
                <a:spcPct val="150000"/>
              </a:lnSpc>
              <a:buNone/>
            </a:pPr>
            <a:endParaRPr lang="en-US" b="1" dirty="0">
              <a:cs typeface="B Zar" panose="00000400000000000000" pitchFamily="2" charset="-78"/>
            </a:endParaRPr>
          </a:p>
        </p:txBody>
      </p:sp>
    </p:spTree>
    <p:extLst>
      <p:ext uri="{BB962C8B-B14F-4D97-AF65-F5344CB8AC3E}">
        <p14:creationId xmlns:p14="http://schemas.microsoft.com/office/powerpoint/2010/main" val="42608568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7422" y="122828"/>
            <a:ext cx="9280478" cy="6237027"/>
          </a:xfrm>
          <a:prstGeom prst="rect">
            <a:avLst/>
          </a:prstGeom>
          <a:noFill/>
          <a:ln>
            <a:noFill/>
          </a:ln>
        </p:spPr>
      </p:pic>
    </p:spTree>
    <p:extLst>
      <p:ext uri="{BB962C8B-B14F-4D97-AF65-F5344CB8AC3E}">
        <p14:creationId xmlns:p14="http://schemas.microsoft.com/office/powerpoint/2010/main" val="294428918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259157" y="-1"/>
            <a:ext cx="8911687" cy="313899"/>
          </a:xfrm>
        </p:spPr>
        <p:txBody>
          <a:bodyPr>
            <a:noAutofit/>
          </a:bodyPr>
          <a:lstStyle/>
          <a:p>
            <a:pPr algn="ctr"/>
            <a:r>
              <a:rPr lang="fa-IR" sz="2000" b="1" dirty="0" smtClean="0">
                <a:cs typeface="B Zar" panose="00000400000000000000" pitchFamily="2" charset="-78"/>
              </a:rPr>
              <a:t>جدول وضعیت اشتغال</a:t>
            </a:r>
            <a:endParaRPr lang="en-US" sz="2000" b="1" dirty="0">
              <a:cs typeface="B Zar" panose="00000400000000000000" pitchFamily="2" charset="-78"/>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066238774"/>
              </p:ext>
            </p:extLst>
          </p:nvPr>
        </p:nvGraphicFramePr>
        <p:xfrm>
          <a:off x="259157" y="382138"/>
          <a:ext cx="9061662" cy="6506059"/>
        </p:xfrm>
        <a:graphic>
          <a:graphicData uri="http://schemas.openxmlformats.org/drawingml/2006/table">
            <a:tbl>
              <a:tblPr firstRow="1" firstCol="1" bandRow="1">
                <a:tableStyleId>{5C22544A-7EE6-4342-B048-85BDC9FD1C3A}</a:tableStyleId>
              </a:tblPr>
              <a:tblGrid>
                <a:gridCol w="675890"/>
                <a:gridCol w="3998627"/>
                <a:gridCol w="595540"/>
                <a:gridCol w="621063"/>
                <a:gridCol w="2579728"/>
                <a:gridCol w="590814"/>
              </a:tblGrid>
              <a:tr h="353259">
                <a:tc>
                  <a:txBody>
                    <a:bodyPr/>
                    <a:lstStyle/>
                    <a:p>
                      <a:pPr marL="0" marR="0" algn="ctr">
                        <a:lnSpc>
                          <a:spcPct val="107000"/>
                        </a:lnSpc>
                        <a:spcBef>
                          <a:spcPts val="0"/>
                        </a:spcBef>
                        <a:spcAft>
                          <a:spcPts val="0"/>
                        </a:spcAft>
                      </a:pPr>
                      <a:endParaRPr lang="fa-IR" sz="800" dirty="0" smtClean="0">
                        <a:effectLst/>
                      </a:endParaRPr>
                    </a:p>
                    <a:p>
                      <a:pPr marL="0" marR="0" algn="ctr">
                        <a:lnSpc>
                          <a:spcPct val="107000"/>
                        </a:lnSpc>
                        <a:spcBef>
                          <a:spcPts val="0"/>
                        </a:spcBef>
                        <a:spcAft>
                          <a:spcPts val="0"/>
                        </a:spcAft>
                      </a:pPr>
                      <a:r>
                        <a:rPr lang="ar-SA" sz="800" dirty="0" smtClean="0">
                          <a:effectLst/>
                        </a:rPr>
                        <a:t>شاغل</a:t>
                      </a:r>
                      <a:endParaRPr lang="en-US" sz="800" dirty="0">
                        <a:effectLst/>
                        <a:latin typeface="Calibri" panose="020F0502020204030204" pitchFamily="34" charset="0"/>
                        <a:ea typeface="Calibri" panose="020F0502020204030204" pitchFamily="34" charset="0"/>
                        <a:cs typeface="Arial" panose="020B0604020202020204" pitchFamily="34" charset="0"/>
                      </a:endParaRPr>
                    </a:p>
                  </a:txBody>
                  <a:tcPr marL="50579" marR="50579" marT="0" marB="0"/>
                </a:tc>
                <a:tc>
                  <a:txBody>
                    <a:bodyPr/>
                    <a:lstStyle/>
                    <a:p>
                      <a:pPr marL="0" marR="0" algn="ctr">
                        <a:lnSpc>
                          <a:spcPct val="107000"/>
                        </a:lnSpc>
                        <a:spcBef>
                          <a:spcPts val="0"/>
                        </a:spcBef>
                        <a:spcAft>
                          <a:spcPts val="0"/>
                        </a:spcAft>
                      </a:pPr>
                      <a:endParaRPr lang="fa-IR" sz="800" dirty="0" smtClean="0">
                        <a:effectLst/>
                      </a:endParaRPr>
                    </a:p>
                    <a:p>
                      <a:pPr marL="0" marR="0" algn="ctr">
                        <a:lnSpc>
                          <a:spcPct val="107000"/>
                        </a:lnSpc>
                        <a:spcBef>
                          <a:spcPts val="0"/>
                        </a:spcBef>
                        <a:spcAft>
                          <a:spcPts val="0"/>
                        </a:spcAft>
                      </a:pPr>
                      <a:r>
                        <a:rPr lang="ar-SA" sz="800" dirty="0" smtClean="0">
                          <a:effectLst/>
                        </a:rPr>
                        <a:t>نام </a:t>
                      </a:r>
                      <a:r>
                        <a:rPr lang="ar-SA" sz="800" dirty="0">
                          <a:effectLst/>
                        </a:rPr>
                        <a:t>وضعیت اشتغال</a:t>
                      </a:r>
                      <a:endParaRPr lang="en-US" sz="800" dirty="0">
                        <a:effectLst/>
                        <a:latin typeface="Calibri" panose="020F0502020204030204" pitchFamily="34" charset="0"/>
                        <a:ea typeface="Calibri" panose="020F0502020204030204" pitchFamily="34" charset="0"/>
                        <a:cs typeface="Arial" panose="020B0604020202020204" pitchFamily="34" charset="0"/>
                      </a:endParaRPr>
                    </a:p>
                  </a:txBody>
                  <a:tcPr marL="50579" marR="50579" marT="0" marB="0"/>
                </a:tc>
                <a:tc>
                  <a:txBody>
                    <a:bodyPr/>
                    <a:lstStyle/>
                    <a:p>
                      <a:pPr marL="0" marR="0" algn="ctr">
                        <a:lnSpc>
                          <a:spcPct val="107000"/>
                        </a:lnSpc>
                        <a:spcBef>
                          <a:spcPts val="0"/>
                        </a:spcBef>
                        <a:spcAft>
                          <a:spcPts val="0"/>
                        </a:spcAft>
                      </a:pPr>
                      <a:endParaRPr lang="fa-IR" sz="800" dirty="0" smtClean="0">
                        <a:effectLst/>
                      </a:endParaRPr>
                    </a:p>
                    <a:p>
                      <a:pPr marL="0" marR="0" algn="ctr">
                        <a:lnSpc>
                          <a:spcPct val="107000"/>
                        </a:lnSpc>
                        <a:spcBef>
                          <a:spcPts val="0"/>
                        </a:spcBef>
                        <a:spcAft>
                          <a:spcPts val="0"/>
                        </a:spcAft>
                      </a:pPr>
                      <a:r>
                        <a:rPr lang="ar-SA" sz="800" dirty="0" smtClean="0">
                          <a:effectLst/>
                        </a:rPr>
                        <a:t>ردیف</a:t>
                      </a:r>
                      <a:endParaRPr lang="en-US" sz="800" dirty="0">
                        <a:effectLst/>
                        <a:latin typeface="Calibri" panose="020F0502020204030204" pitchFamily="34" charset="0"/>
                        <a:ea typeface="Calibri" panose="020F0502020204030204" pitchFamily="34" charset="0"/>
                        <a:cs typeface="Arial" panose="020B0604020202020204" pitchFamily="34" charset="0"/>
                      </a:endParaRPr>
                    </a:p>
                  </a:txBody>
                  <a:tcPr marL="50579" marR="50579" marT="0" marB="0"/>
                </a:tc>
                <a:tc>
                  <a:txBody>
                    <a:bodyPr/>
                    <a:lstStyle/>
                    <a:p>
                      <a:pPr marL="0" marR="0" algn="ctr">
                        <a:lnSpc>
                          <a:spcPct val="107000"/>
                        </a:lnSpc>
                        <a:spcBef>
                          <a:spcPts val="0"/>
                        </a:spcBef>
                        <a:spcAft>
                          <a:spcPts val="0"/>
                        </a:spcAft>
                      </a:pPr>
                      <a:endParaRPr lang="fa-IR" sz="800" dirty="0" smtClean="0">
                        <a:effectLst/>
                      </a:endParaRPr>
                    </a:p>
                    <a:p>
                      <a:pPr marL="0" marR="0" algn="ctr">
                        <a:lnSpc>
                          <a:spcPct val="107000"/>
                        </a:lnSpc>
                        <a:spcBef>
                          <a:spcPts val="0"/>
                        </a:spcBef>
                        <a:spcAft>
                          <a:spcPts val="0"/>
                        </a:spcAft>
                      </a:pPr>
                      <a:r>
                        <a:rPr lang="ar-SA" sz="800" dirty="0" smtClean="0">
                          <a:effectLst/>
                        </a:rPr>
                        <a:t>شاغل</a:t>
                      </a:r>
                      <a:endParaRPr lang="en-US" sz="800" dirty="0">
                        <a:effectLst/>
                        <a:latin typeface="Calibri" panose="020F0502020204030204" pitchFamily="34" charset="0"/>
                        <a:ea typeface="Calibri" panose="020F0502020204030204" pitchFamily="34" charset="0"/>
                        <a:cs typeface="Arial" panose="020B0604020202020204" pitchFamily="34" charset="0"/>
                      </a:endParaRPr>
                    </a:p>
                  </a:txBody>
                  <a:tcPr marL="50579" marR="50579" marT="0" marB="0"/>
                </a:tc>
                <a:tc>
                  <a:txBody>
                    <a:bodyPr/>
                    <a:lstStyle/>
                    <a:p>
                      <a:pPr marL="0" marR="0" algn="ctr">
                        <a:lnSpc>
                          <a:spcPct val="107000"/>
                        </a:lnSpc>
                        <a:spcBef>
                          <a:spcPts val="0"/>
                        </a:spcBef>
                        <a:spcAft>
                          <a:spcPts val="0"/>
                        </a:spcAft>
                      </a:pPr>
                      <a:endParaRPr lang="fa-IR" sz="800" dirty="0" smtClean="0">
                        <a:effectLst/>
                      </a:endParaRPr>
                    </a:p>
                    <a:p>
                      <a:pPr marL="0" marR="0" algn="ctr">
                        <a:lnSpc>
                          <a:spcPct val="107000"/>
                        </a:lnSpc>
                        <a:spcBef>
                          <a:spcPts val="0"/>
                        </a:spcBef>
                        <a:spcAft>
                          <a:spcPts val="0"/>
                        </a:spcAft>
                      </a:pPr>
                      <a:r>
                        <a:rPr lang="ar-SA" sz="800" dirty="0" smtClean="0">
                          <a:effectLst/>
                        </a:rPr>
                        <a:t>نام </a:t>
                      </a:r>
                      <a:r>
                        <a:rPr lang="ar-SA" sz="800" dirty="0">
                          <a:effectLst/>
                        </a:rPr>
                        <a:t>وضعیت اشتغال</a:t>
                      </a:r>
                      <a:endParaRPr lang="en-US" sz="800" dirty="0">
                        <a:effectLst/>
                        <a:latin typeface="Calibri" panose="020F0502020204030204" pitchFamily="34" charset="0"/>
                        <a:ea typeface="Calibri" panose="020F0502020204030204" pitchFamily="34" charset="0"/>
                        <a:cs typeface="Arial" panose="020B0604020202020204" pitchFamily="34" charset="0"/>
                      </a:endParaRPr>
                    </a:p>
                  </a:txBody>
                  <a:tcPr marL="50579" marR="50579" marT="0" marB="0"/>
                </a:tc>
                <a:tc>
                  <a:txBody>
                    <a:bodyPr/>
                    <a:lstStyle/>
                    <a:p>
                      <a:pPr marL="0" marR="0" algn="ctr">
                        <a:lnSpc>
                          <a:spcPct val="107000"/>
                        </a:lnSpc>
                        <a:spcBef>
                          <a:spcPts val="0"/>
                        </a:spcBef>
                        <a:spcAft>
                          <a:spcPts val="0"/>
                        </a:spcAft>
                      </a:pPr>
                      <a:endParaRPr lang="fa-IR" sz="800" dirty="0" smtClean="0">
                        <a:effectLst/>
                      </a:endParaRPr>
                    </a:p>
                    <a:p>
                      <a:pPr marL="0" marR="0" algn="ctr">
                        <a:lnSpc>
                          <a:spcPct val="107000"/>
                        </a:lnSpc>
                        <a:spcBef>
                          <a:spcPts val="0"/>
                        </a:spcBef>
                        <a:spcAft>
                          <a:spcPts val="0"/>
                        </a:spcAft>
                      </a:pPr>
                      <a:r>
                        <a:rPr lang="ar-SA" sz="800" dirty="0" smtClean="0">
                          <a:effectLst/>
                        </a:rPr>
                        <a:t>ردیف</a:t>
                      </a:r>
                      <a:endParaRPr lang="en-US" sz="800" dirty="0">
                        <a:effectLst/>
                        <a:latin typeface="Calibri" panose="020F0502020204030204" pitchFamily="34" charset="0"/>
                        <a:ea typeface="Calibri" panose="020F0502020204030204" pitchFamily="34" charset="0"/>
                        <a:cs typeface="Arial" panose="020B0604020202020204" pitchFamily="34" charset="0"/>
                      </a:endParaRPr>
                    </a:p>
                  </a:txBody>
                  <a:tcPr marL="50579" marR="50579" marT="0" marB="0"/>
                </a:tc>
              </a:tr>
              <a:tr h="226808">
                <a:tc>
                  <a:txBody>
                    <a:bodyPr/>
                    <a:lstStyle/>
                    <a:p>
                      <a:pPr marL="0" marR="0" algn="ctr" rtl="1">
                        <a:lnSpc>
                          <a:spcPct val="107000"/>
                        </a:lnSpc>
                        <a:spcBef>
                          <a:spcPts val="0"/>
                        </a:spcBef>
                        <a:spcAft>
                          <a:spcPts val="0"/>
                        </a:spcAft>
                      </a:pPr>
                      <a:r>
                        <a:rPr lang="ar-SA" sz="1050" dirty="0">
                          <a:effectLst/>
                        </a:rPr>
                        <a:t>*</a:t>
                      </a:r>
                      <a:endParaRPr lang="en-US" sz="1050" dirty="0">
                        <a:effectLst/>
                        <a:latin typeface="Calibri" panose="020F0502020204030204" pitchFamily="34" charset="0"/>
                        <a:ea typeface="Calibri" panose="020F0502020204030204" pitchFamily="34" charset="0"/>
                        <a:cs typeface="Arial" panose="020B0604020202020204" pitchFamily="34" charset="0"/>
                      </a:endParaRPr>
                    </a:p>
                  </a:txBody>
                  <a:tcPr marL="50579" marR="50579" marT="0" marB="0"/>
                </a:tc>
                <a:tc>
                  <a:txBody>
                    <a:bodyPr/>
                    <a:lstStyle/>
                    <a:p>
                      <a:pPr marL="0" marR="0" algn="ctr">
                        <a:lnSpc>
                          <a:spcPct val="107000"/>
                        </a:lnSpc>
                        <a:spcBef>
                          <a:spcPts val="0"/>
                        </a:spcBef>
                        <a:spcAft>
                          <a:spcPts val="0"/>
                        </a:spcAft>
                      </a:pPr>
                      <a:r>
                        <a:rPr lang="ar-SA" sz="800" dirty="0">
                          <a:effectLst/>
                        </a:rPr>
                        <a:t>ماموریت خارج از کشور</a:t>
                      </a:r>
                      <a:endParaRPr lang="en-US" sz="800" dirty="0">
                        <a:effectLst/>
                        <a:latin typeface="Calibri" panose="020F0502020204030204" pitchFamily="34" charset="0"/>
                        <a:ea typeface="Calibri" panose="020F0502020204030204" pitchFamily="34" charset="0"/>
                        <a:cs typeface="Arial" panose="020B0604020202020204" pitchFamily="34" charset="0"/>
                      </a:endParaRPr>
                    </a:p>
                  </a:txBody>
                  <a:tcPr marL="50579" marR="50579" marT="0" marB="0"/>
                </a:tc>
                <a:tc>
                  <a:txBody>
                    <a:bodyPr/>
                    <a:lstStyle/>
                    <a:p>
                      <a:pPr marL="0" marR="0" algn="ctr" rtl="1">
                        <a:lnSpc>
                          <a:spcPct val="107000"/>
                        </a:lnSpc>
                        <a:spcBef>
                          <a:spcPts val="0"/>
                        </a:spcBef>
                        <a:spcAft>
                          <a:spcPts val="0"/>
                        </a:spcAft>
                      </a:pPr>
                      <a:r>
                        <a:rPr lang="ar-SA" sz="800" dirty="0">
                          <a:effectLst/>
                        </a:rPr>
                        <a:t>28</a:t>
                      </a:r>
                      <a:endParaRPr lang="en-US" sz="800" dirty="0">
                        <a:effectLst/>
                        <a:latin typeface="Calibri" panose="020F0502020204030204" pitchFamily="34" charset="0"/>
                        <a:ea typeface="Calibri" panose="020F0502020204030204" pitchFamily="34" charset="0"/>
                        <a:cs typeface="Arial" panose="020B0604020202020204" pitchFamily="34" charset="0"/>
                      </a:endParaRPr>
                    </a:p>
                  </a:txBody>
                  <a:tcPr marL="50579" marR="50579" marT="0" marB="0"/>
                </a:tc>
                <a:tc>
                  <a:txBody>
                    <a:bodyPr/>
                    <a:lstStyle/>
                    <a:p>
                      <a:pPr marL="0" marR="0" algn="ctr" rtl="1">
                        <a:lnSpc>
                          <a:spcPct val="107000"/>
                        </a:lnSpc>
                        <a:spcBef>
                          <a:spcPts val="0"/>
                        </a:spcBef>
                        <a:spcAft>
                          <a:spcPts val="0"/>
                        </a:spcAft>
                      </a:pPr>
                      <a:r>
                        <a:rPr lang="ar-SA" sz="1050" dirty="0" smtClean="0">
                          <a:effectLst/>
                        </a:rPr>
                        <a:t>*</a:t>
                      </a:r>
                      <a:endParaRPr lang="en-US" sz="1050" dirty="0">
                        <a:effectLst/>
                        <a:latin typeface="Calibri" panose="020F0502020204030204" pitchFamily="34" charset="0"/>
                        <a:ea typeface="Calibri" panose="020F0502020204030204" pitchFamily="34" charset="0"/>
                        <a:cs typeface="Arial" panose="020B0604020202020204" pitchFamily="34" charset="0"/>
                      </a:endParaRPr>
                    </a:p>
                  </a:txBody>
                  <a:tcPr marL="50579" marR="50579" marT="0" marB="0"/>
                </a:tc>
                <a:tc>
                  <a:txBody>
                    <a:bodyPr/>
                    <a:lstStyle/>
                    <a:p>
                      <a:pPr marL="0" marR="0" algn="ctr">
                        <a:lnSpc>
                          <a:spcPct val="107000"/>
                        </a:lnSpc>
                        <a:spcBef>
                          <a:spcPts val="0"/>
                        </a:spcBef>
                        <a:spcAft>
                          <a:spcPts val="0"/>
                        </a:spcAft>
                      </a:pPr>
                      <a:r>
                        <a:rPr lang="ar-SA" sz="800">
                          <a:effectLst/>
                        </a:rPr>
                        <a:t>شاغل</a:t>
                      </a:r>
                      <a:endParaRPr lang="en-US" sz="800">
                        <a:effectLst/>
                        <a:latin typeface="Calibri" panose="020F0502020204030204" pitchFamily="34" charset="0"/>
                        <a:ea typeface="Calibri" panose="020F0502020204030204" pitchFamily="34" charset="0"/>
                        <a:cs typeface="Arial" panose="020B0604020202020204" pitchFamily="34" charset="0"/>
                      </a:endParaRPr>
                    </a:p>
                  </a:txBody>
                  <a:tcPr marL="50579" marR="50579" marT="0" marB="0"/>
                </a:tc>
                <a:tc>
                  <a:txBody>
                    <a:bodyPr/>
                    <a:lstStyle/>
                    <a:p>
                      <a:pPr marL="0" marR="0" algn="ctr" rtl="1">
                        <a:lnSpc>
                          <a:spcPct val="107000"/>
                        </a:lnSpc>
                        <a:spcBef>
                          <a:spcPts val="0"/>
                        </a:spcBef>
                        <a:spcAft>
                          <a:spcPts val="0"/>
                        </a:spcAft>
                      </a:pPr>
                      <a:r>
                        <a:rPr lang="ar-SA" sz="800" dirty="0">
                          <a:effectLst/>
                        </a:rPr>
                        <a:t>1</a:t>
                      </a:r>
                      <a:endParaRPr lang="en-US" sz="800" dirty="0">
                        <a:effectLst/>
                        <a:latin typeface="Calibri" panose="020F0502020204030204" pitchFamily="34" charset="0"/>
                        <a:ea typeface="Calibri" panose="020F0502020204030204" pitchFamily="34" charset="0"/>
                        <a:cs typeface="Arial" panose="020B0604020202020204" pitchFamily="34" charset="0"/>
                      </a:endParaRPr>
                    </a:p>
                  </a:txBody>
                  <a:tcPr marL="50579" marR="50579" marT="0" marB="0"/>
                </a:tc>
              </a:tr>
              <a:tr h="226808">
                <a:tc>
                  <a:txBody>
                    <a:bodyPr/>
                    <a:lstStyle/>
                    <a:p>
                      <a:pPr marL="0" marR="0" algn="ctr" rtl="1">
                        <a:lnSpc>
                          <a:spcPct val="107000"/>
                        </a:lnSpc>
                        <a:spcBef>
                          <a:spcPts val="0"/>
                        </a:spcBef>
                        <a:spcAft>
                          <a:spcPts val="0"/>
                        </a:spcAft>
                      </a:pPr>
                      <a:r>
                        <a:rPr lang="ar-SA" sz="1050" dirty="0">
                          <a:effectLst/>
                        </a:rPr>
                        <a:t>*</a:t>
                      </a:r>
                      <a:endParaRPr lang="en-US" sz="1050" dirty="0">
                        <a:effectLst/>
                        <a:latin typeface="Calibri" panose="020F0502020204030204" pitchFamily="34" charset="0"/>
                        <a:ea typeface="Calibri" panose="020F0502020204030204" pitchFamily="34" charset="0"/>
                        <a:cs typeface="Arial" panose="020B0604020202020204" pitchFamily="34" charset="0"/>
                      </a:endParaRPr>
                    </a:p>
                  </a:txBody>
                  <a:tcPr marL="50579" marR="50579" marT="0" marB="0"/>
                </a:tc>
                <a:tc>
                  <a:txBody>
                    <a:bodyPr/>
                    <a:lstStyle/>
                    <a:p>
                      <a:pPr marL="0" marR="0" algn="ctr">
                        <a:lnSpc>
                          <a:spcPct val="107000"/>
                        </a:lnSpc>
                        <a:spcBef>
                          <a:spcPts val="0"/>
                        </a:spcBef>
                        <a:spcAft>
                          <a:spcPts val="0"/>
                        </a:spcAft>
                      </a:pPr>
                      <a:r>
                        <a:rPr lang="ar-SA" sz="800" dirty="0">
                          <a:effectLst/>
                        </a:rPr>
                        <a:t>ماموریت بدون حفظ پست سازمانی</a:t>
                      </a:r>
                      <a:endParaRPr lang="en-US" sz="800" dirty="0">
                        <a:effectLst/>
                        <a:latin typeface="Calibri" panose="020F0502020204030204" pitchFamily="34" charset="0"/>
                        <a:ea typeface="Calibri" panose="020F0502020204030204" pitchFamily="34" charset="0"/>
                        <a:cs typeface="Arial" panose="020B0604020202020204" pitchFamily="34" charset="0"/>
                      </a:endParaRPr>
                    </a:p>
                  </a:txBody>
                  <a:tcPr marL="50579" marR="50579" marT="0" marB="0"/>
                </a:tc>
                <a:tc>
                  <a:txBody>
                    <a:bodyPr/>
                    <a:lstStyle/>
                    <a:p>
                      <a:pPr marL="0" marR="0" algn="ctr" rtl="1">
                        <a:lnSpc>
                          <a:spcPct val="107000"/>
                        </a:lnSpc>
                        <a:spcBef>
                          <a:spcPts val="0"/>
                        </a:spcBef>
                        <a:spcAft>
                          <a:spcPts val="0"/>
                        </a:spcAft>
                      </a:pPr>
                      <a:r>
                        <a:rPr lang="ar-SA" sz="800">
                          <a:effectLst/>
                        </a:rPr>
                        <a:t>29</a:t>
                      </a:r>
                      <a:endParaRPr lang="en-US" sz="800">
                        <a:effectLst/>
                        <a:latin typeface="Calibri" panose="020F0502020204030204" pitchFamily="34" charset="0"/>
                        <a:ea typeface="Calibri" panose="020F0502020204030204" pitchFamily="34" charset="0"/>
                        <a:cs typeface="Arial" panose="020B0604020202020204" pitchFamily="34" charset="0"/>
                      </a:endParaRPr>
                    </a:p>
                  </a:txBody>
                  <a:tcPr marL="50579" marR="50579" marT="0" marB="0"/>
                </a:tc>
                <a:tc>
                  <a:txBody>
                    <a:bodyPr/>
                    <a:lstStyle/>
                    <a:p>
                      <a:pPr marL="0" marR="0" algn="ctr">
                        <a:lnSpc>
                          <a:spcPct val="107000"/>
                        </a:lnSpc>
                        <a:spcBef>
                          <a:spcPts val="0"/>
                        </a:spcBef>
                        <a:spcAft>
                          <a:spcPts val="0"/>
                        </a:spcAft>
                      </a:pPr>
                      <a:r>
                        <a:rPr lang="en-US" sz="1050" dirty="0">
                          <a:effectLst/>
                        </a:rPr>
                        <a:t> </a:t>
                      </a:r>
                      <a:endParaRPr lang="en-US" sz="1050" dirty="0">
                        <a:effectLst/>
                        <a:latin typeface="Calibri" panose="020F0502020204030204" pitchFamily="34" charset="0"/>
                        <a:ea typeface="Calibri" panose="020F0502020204030204" pitchFamily="34" charset="0"/>
                        <a:cs typeface="Arial" panose="020B0604020202020204" pitchFamily="34" charset="0"/>
                      </a:endParaRPr>
                    </a:p>
                  </a:txBody>
                  <a:tcPr marL="50579" marR="50579" marT="0" marB="0"/>
                </a:tc>
                <a:tc>
                  <a:txBody>
                    <a:bodyPr/>
                    <a:lstStyle/>
                    <a:p>
                      <a:pPr marL="0" marR="0" algn="ctr">
                        <a:lnSpc>
                          <a:spcPct val="107000"/>
                        </a:lnSpc>
                        <a:spcBef>
                          <a:spcPts val="0"/>
                        </a:spcBef>
                        <a:spcAft>
                          <a:spcPts val="0"/>
                        </a:spcAft>
                      </a:pPr>
                      <a:r>
                        <a:rPr lang="ar-SA" sz="800" dirty="0">
                          <a:effectLst/>
                        </a:rPr>
                        <a:t>بازنشستگی</a:t>
                      </a:r>
                      <a:endParaRPr lang="en-US" sz="800" dirty="0">
                        <a:effectLst/>
                        <a:latin typeface="Calibri" panose="020F0502020204030204" pitchFamily="34" charset="0"/>
                        <a:ea typeface="Calibri" panose="020F0502020204030204" pitchFamily="34" charset="0"/>
                        <a:cs typeface="Arial" panose="020B0604020202020204" pitchFamily="34" charset="0"/>
                      </a:endParaRPr>
                    </a:p>
                  </a:txBody>
                  <a:tcPr marL="50579" marR="50579" marT="0" marB="0"/>
                </a:tc>
                <a:tc>
                  <a:txBody>
                    <a:bodyPr/>
                    <a:lstStyle/>
                    <a:p>
                      <a:pPr marL="0" marR="0" algn="ctr" rtl="1">
                        <a:lnSpc>
                          <a:spcPct val="107000"/>
                        </a:lnSpc>
                        <a:spcBef>
                          <a:spcPts val="0"/>
                        </a:spcBef>
                        <a:spcAft>
                          <a:spcPts val="0"/>
                        </a:spcAft>
                      </a:pPr>
                      <a:r>
                        <a:rPr lang="ar-SA" sz="800" dirty="0">
                          <a:effectLst/>
                        </a:rPr>
                        <a:t>2</a:t>
                      </a:r>
                      <a:endParaRPr lang="en-US" sz="800" dirty="0">
                        <a:effectLst/>
                        <a:latin typeface="Calibri" panose="020F0502020204030204" pitchFamily="34" charset="0"/>
                        <a:ea typeface="Calibri" panose="020F0502020204030204" pitchFamily="34" charset="0"/>
                        <a:cs typeface="Arial" panose="020B0604020202020204" pitchFamily="34" charset="0"/>
                      </a:endParaRPr>
                    </a:p>
                  </a:txBody>
                  <a:tcPr marL="50579" marR="50579" marT="0" marB="0"/>
                </a:tc>
              </a:tr>
              <a:tr h="226808">
                <a:tc>
                  <a:txBody>
                    <a:bodyPr/>
                    <a:lstStyle/>
                    <a:p>
                      <a:pPr marL="0" marR="0" algn="ctr" rtl="1">
                        <a:lnSpc>
                          <a:spcPct val="107000"/>
                        </a:lnSpc>
                        <a:spcBef>
                          <a:spcPts val="0"/>
                        </a:spcBef>
                        <a:spcAft>
                          <a:spcPts val="0"/>
                        </a:spcAft>
                      </a:pPr>
                      <a:r>
                        <a:rPr lang="ar-SA" sz="1050" dirty="0">
                          <a:effectLst/>
                        </a:rPr>
                        <a:t>*</a:t>
                      </a:r>
                      <a:endParaRPr lang="en-US" sz="1050" dirty="0">
                        <a:effectLst/>
                        <a:latin typeface="Calibri" panose="020F0502020204030204" pitchFamily="34" charset="0"/>
                        <a:ea typeface="Calibri" panose="020F0502020204030204" pitchFamily="34" charset="0"/>
                        <a:cs typeface="Arial" panose="020B0604020202020204" pitchFamily="34" charset="0"/>
                      </a:endParaRPr>
                    </a:p>
                  </a:txBody>
                  <a:tcPr marL="50579" marR="50579" marT="0" marB="0"/>
                </a:tc>
                <a:tc>
                  <a:txBody>
                    <a:bodyPr/>
                    <a:lstStyle/>
                    <a:p>
                      <a:pPr marL="0" marR="0" algn="ctr">
                        <a:lnSpc>
                          <a:spcPct val="107000"/>
                        </a:lnSpc>
                        <a:spcBef>
                          <a:spcPts val="0"/>
                        </a:spcBef>
                        <a:spcAft>
                          <a:spcPts val="0"/>
                        </a:spcAft>
                      </a:pPr>
                      <a:r>
                        <a:rPr lang="ar-SA" sz="800">
                          <a:effectLst/>
                        </a:rPr>
                        <a:t>فرصت مطالعاتی</a:t>
                      </a:r>
                      <a:endParaRPr lang="en-US" sz="800">
                        <a:effectLst/>
                        <a:latin typeface="Calibri" panose="020F0502020204030204" pitchFamily="34" charset="0"/>
                        <a:ea typeface="Calibri" panose="020F0502020204030204" pitchFamily="34" charset="0"/>
                        <a:cs typeface="Arial" panose="020B0604020202020204" pitchFamily="34" charset="0"/>
                      </a:endParaRPr>
                    </a:p>
                  </a:txBody>
                  <a:tcPr marL="50579" marR="50579" marT="0" marB="0"/>
                </a:tc>
                <a:tc>
                  <a:txBody>
                    <a:bodyPr/>
                    <a:lstStyle/>
                    <a:p>
                      <a:pPr marL="0" marR="0" algn="ctr" rtl="1">
                        <a:lnSpc>
                          <a:spcPct val="107000"/>
                        </a:lnSpc>
                        <a:spcBef>
                          <a:spcPts val="0"/>
                        </a:spcBef>
                        <a:spcAft>
                          <a:spcPts val="0"/>
                        </a:spcAft>
                      </a:pPr>
                      <a:r>
                        <a:rPr lang="ar-SA" sz="800" dirty="0">
                          <a:effectLst/>
                        </a:rPr>
                        <a:t>30</a:t>
                      </a:r>
                      <a:endParaRPr lang="en-US" sz="800" dirty="0">
                        <a:effectLst/>
                        <a:latin typeface="Calibri" panose="020F0502020204030204" pitchFamily="34" charset="0"/>
                        <a:ea typeface="Calibri" panose="020F0502020204030204" pitchFamily="34" charset="0"/>
                        <a:cs typeface="Arial" panose="020B0604020202020204" pitchFamily="34" charset="0"/>
                      </a:endParaRPr>
                    </a:p>
                  </a:txBody>
                  <a:tcPr marL="50579" marR="50579" marT="0" marB="0"/>
                </a:tc>
                <a:tc>
                  <a:txBody>
                    <a:bodyPr/>
                    <a:lstStyle/>
                    <a:p>
                      <a:pPr marL="0" marR="0" algn="ctr">
                        <a:lnSpc>
                          <a:spcPct val="107000"/>
                        </a:lnSpc>
                        <a:spcBef>
                          <a:spcPts val="0"/>
                        </a:spcBef>
                        <a:spcAft>
                          <a:spcPts val="0"/>
                        </a:spcAft>
                      </a:pPr>
                      <a:r>
                        <a:rPr lang="en-US" sz="1050" dirty="0">
                          <a:effectLst/>
                        </a:rPr>
                        <a:t> </a:t>
                      </a:r>
                      <a:endParaRPr lang="en-US" sz="1050" dirty="0">
                        <a:effectLst/>
                        <a:latin typeface="Calibri" panose="020F0502020204030204" pitchFamily="34" charset="0"/>
                        <a:ea typeface="Calibri" panose="020F0502020204030204" pitchFamily="34" charset="0"/>
                        <a:cs typeface="Arial" panose="020B0604020202020204" pitchFamily="34" charset="0"/>
                      </a:endParaRPr>
                    </a:p>
                  </a:txBody>
                  <a:tcPr marL="50579" marR="50579" marT="0" marB="0"/>
                </a:tc>
                <a:tc>
                  <a:txBody>
                    <a:bodyPr/>
                    <a:lstStyle/>
                    <a:p>
                      <a:pPr marL="0" marR="0" algn="ctr">
                        <a:lnSpc>
                          <a:spcPct val="107000"/>
                        </a:lnSpc>
                        <a:spcBef>
                          <a:spcPts val="0"/>
                        </a:spcBef>
                        <a:spcAft>
                          <a:spcPts val="0"/>
                        </a:spcAft>
                      </a:pPr>
                      <a:r>
                        <a:rPr lang="ar-SA" sz="800" dirty="0">
                          <a:effectLst/>
                        </a:rPr>
                        <a:t>فوت</a:t>
                      </a:r>
                      <a:endParaRPr lang="en-US" sz="800" dirty="0">
                        <a:effectLst/>
                        <a:latin typeface="Calibri" panose="020F0502020204030204" pitchFamily="34" charset="0"/>
                        <a:ea typeface="Calibri" panose="020F0502020204030204" pitchFamily="34" charset="0"/>
                        <a:cs typeface="Arial" panose="020B0604020202020204" pitchFamily="34" charset="0"/>
                      </a:endParaRPr>
                    </a:p>
                  </a:txBody>
                  <a:tcPr marL="50579" marR="50579" marT="0" marB="0"/>
                </a:tc>
                <a:tc>
                  <a:txBody>
                    <a:bodyPr/>
                    <a:lstStyle/>
                    <a:p>
                      <a:pPr marL="0" marR="0" algn="ctr" rtl="1">
                        <a:lnSpc>
                          <a:spcPct val="107000"/>
                        </a:lnSpc>
                        <a:spcBef>
                          <a:spcPts val="0"/>
                        </a:spcBef>
                        <a:spcAft>
                          <a:spcPts val="0"/>
                        </a:spcAft>
                      </a:pPr>
                      <a:r>
                        <a:rPr lang="ar-SA" sz="800" dirty="0">
                          <a:effectLst/>
                        </a:rPr>
                        <a:t>3</a:t>
                      </a:r>
                      <a:endParaRPr lang="en-US" sz="800" dirty="0">
                        <a:effectLst/>
                        <a:latin typeface="Calibri" panose="020F0502020204030204" pitchFamily="34" charset="0"/>
                        <a:ea typeface="Calibri" panose="020F0502020204030204" pitchFamily="34" charset="0"/>
                        <a:cs typeface="Arial" panose="020B0604020202020204" pitchFamily="34" charset="0"/>
                      </a:endParaRPr>
                    </a:p>
                  </a:txBody>
                  <a:tcPr marL="50579" marR="50579" marT="0" marB="0"/>
                </a:tc>
              </a:tr>
              <a:tr h="226808">
                <a:tc>
                  <a:txBody>
                    <a:bodyPr/>
                    <a:lstStyle/>
                    <a:p>
                      <a:pPr marL="0" marR="0" algn="ctr">
                        <a:lnSpc>
                          <a:spcPct val="107000"/>
                        </a:lnSpc>
                        <a:spcBef>
                          <a:spcPts val="0"/>
                        </a:spcBef>
                        <a:spcAft>
                          <a:spcPts val="0"/>
                        </a:spcAft>
                      </a:pPr>
                      <a:r>
                        <a:rPr lang="en-US" sz="1050" dirty="0">
                          <a:effectLst/>
                        </a:rPr>
                        <a:t> </a:t>
                      </a:r>
                      <a:endParaRPr lang="en-US" sz="1050" dirty="0">
                        <a:effectLst/>
                        <a:latin typeface="Calibri" panose="020F0502020204030204" pitchFamily="34" charset="0"/>
                        <a:ea typeface="Calibri" panose="020F0502020204030204" pitchFamily="34" charset="0"/>
                        <a:cs typeface="Arial" panose="020B0604020202020204" pitchFamily="34" charset="0"/>
                      </a:endParaRPr>
                    </a:p>
                  </a:txBody>
                  <a:tcPr marL="50579" marR="50579" marT="0" marB="0"/>
                </a:tc>
                <a:tc>
                  <a:txBody>
                    <a:bodyPr/>
                    <a:lstStyle/>
                    <a:p>
                      <a:pPr marL="0" marR="0" algn="ctr">
                        <a:lnSpc>
                          <a:spcPct val="107000"/>
                        </a:lnSpc>
                        <a:spcBef>
                          <a:spcPts val="0"/>
                        </a:spcBef>
                        <a:spcAft>
                          <a:spcPts val="0"/>
                        </a:spcAft>
                      </a:pPr>
                      <a:r>
                        <a:rPr lang="ar-SA" sz="800">
                          <a:effectLst/>
                        </a:rPr>
                        <a:t>پایان ماموریت</a:t>
                      </a:r>
                      <a:endParaRPr lang="en-US" sz="800">
                        <a:effectLst/>
                        <a:latin typeface="Calibri" panose="020F0502020204030204" pitchFamily="34" charset="0"/>
                        <a:ea typeface="Calibri" panose="020F0502020204030204" pitchFamily="34" charset="0"/>
                        <a:cs typeface="Arial" panose="020B0604020202020204" pitchFamily="34" charset="0"/>
                      </a:endParaRPr>
                    </a:p>
                  </a:txBody>
                  <a:tcPr marL="50579" marR="50579" marT="0" marB="0"/>
                </a:tc>
                <a:tc>
                  <a:txBody>
                    <a:bodyPr/>
                    <a:lstStyle/>
                    <a:p>
                      <a:pPr marL="0" marR="0" algn="ctr" rtl="1">
                        <a:lnSpc>
                          <a:spcPct val="107000"/>
                        </a:lnSpc>
                        <a:spcBef>
                          <a:spcPts val="0"/>
                        </a:spcBef>
                        <a:spcAft>
                          <a:spcPts val="0"/>
                        </a:spcAft>
                      </a:pPr>
                      <a:r>
                        <a:rPr lang="ar-SA" sz="800">
                          <a:effectLst/>
                        </a:rPr>
                        <a:t>31</a:t>
                      </a:r>
                      <a:endParaRPr lang="en-US" sz="800">
                        <a:effectLst/>
                        <a:latin typeface="Calibri" panose="020F0502020204030204" pitchFamily="34" charset="0"/>
                        <a:ea typeface="Calibri" panose="020F0502020204030204" pitchFamily="34" charset="0"/>
                        <a:cs typeface="Arial" panose="020B0604020202020204" pitchFamily="34" charset="0"/>
                      </a:endParaRPr>
                    </a:p>
                  </a:txBody>
                  <a:tcPr marL="50579" marR="50579" marT="0" marB="0"/>
                </a:tc>
                <a:tc>
                  <a:txBody>
                    <a:bodyPr/>
                    <a:lstStyle/>
                    <a:p>
                      <a:pPr marL="0" marR="0" algn="ctr" rtl="1">
                        <a:lnSpc>
                          <a:spcPct val="107000"/>
                        </a:lnSpc>
                        <a:spcBef>
                          <a:spcPts val="0"/>
                        </a:spcBef>
                        <a:spcAft>
                          <a:spcPts val="0"/>
                        </a:spcAft>
                      </a:pPr>
                      <a:r>
                        <a:rPr lang="ar-SA" sz="1050" dirty="0">
                          <a:effectLst/>
                        </a:rPr>
                        <a:t>*</a:t>
                      </a:r>
                      <a:endParaRPr lang="en-US" sz="1050" dirty="0">
                        <a:effectLst/>
                        <a:latin typeface="Calibri" panose="020F0502020204030204" pitchFamily="34" charset="0"/>
                        <a:ea typeface="Calibri" panose="020F0502020204030204" pitchFamily="34" charset="0"/>
                        <a:cs typeface="Arial" panose="020B0604020202020204" pitchFamily="34" charset="0"/>
                      </a:endParaRPr>
                    </a:p>
                  </a:txBody>
                  <a:tcPr marL="50579" marR="50579" marT="0" marB="0"/>
                </a:tc>
                <a:tc>
                  <a:txBody>
                    <a:bodyPr/>
                    <a:lstStyle/>
                    <a:p>
                      <a:pPr marL="0" marR="0" algn="ctr">
                        <a:lnSpc>
                          <a:spcPct val="107000"/>
                        </a:lnSpc>
                        <a:spcBef>
                          <a:spcPts val="0"/>
                        </a:spcBef>
                        <a:spcAft>
                          <a:spcPts val="0"/>
                        </a:spcAft>
                      </a:pPr>
                      <a:r>
                        <a:rPr lang="ar-SA" sz="800">
                          <a:effectLst/>
                        </a:rPr>
                        <a:t>ماموریت  ورودی</a:t>
                      </a:r>
                      <a:endParaRPr lang="en-US" sz="800">
                        <a:effectLst/>
                        <a:latin typeface="Calibri" panose="020F0502020204030204" pitchFamily="34" charset="0"/>
                        <a:ea typeface="Calibri" panose="020F0502020204030204" pitchFamily="34" charset="0"/>
                        <a:cs typeface="Arial" panose="020B0604020202020204" pitchFamily="34" charset="0"/>
                      </a:endParaRPr>
                    </a:p>
                  </a:txBody>
                  <a:tcPr marL="50579" marR="50579" marT="0" marB="0"/>
                </a:tc>
                <a:tc>
                  <a:txBody>
                    <a:bodyPr/>
                    <a:lstStyle/>
                    <a:p>
                      <a:pPr marL="0" marR="0" algn="ctr" rtl="1">
                        <a:lnSpc>
                          <a:spcPct val="107000"/>
                        </a:lnSpc>
                        <a:spcBef>
                          <a:spcPts val="0"/>
                        </a:spcBef>
                        <a:spcAft>
                          <a:spcPts val="0"/>
                        </a:spcAft>
                      </a:pPr>
                      <a:r>
                        <a:rPr lang="ar-SA" sz="800" dirty="0">
                          <a:effectLst/>
                        </a:rPr>
                        <a:t>4</a:t>
                      </a:r>
                      <a:endParaRPr lang="en-US" sz="800" dirty="0">
                        <a:effectLst/>
                        <a:latin typeface="Calibri" panose="020F0502020204030204" pitchFamily="34" charset="0"/>
                        <a:ea typeface="Calibri" panose="020F0502020204030204" pitchFamily="34" charset="0"/>
                        <a:cs typeface="Arial" panose="020B0604020202020204" pitchFamily="34" charset="0"/>
                      </a:endParaRPr>
                    </a:p>
                  </a:txBody>
                  <a:tcPr marL="50579" marR="50579" marT="0" marB="0"/>
                </a:tc>
              </a:tr>
              <a:tr h="226808">
                <a:tc>
                  <a:txBody>
                    <a:bodyPr/>
                    <a:lstStyle/>
                    <a:p>
                      <a:pPr marL="0" marR="0" algn="ctr">
                        <a:lnSpc>
                          <a:spcPct val="107000"/>
                        </a:lnSpc>
                        <a:spcBef>
                          <a:spcPts val="0"/>
                        </a:spcBef>
                        <a:spcAft>
                          <a:spcPts val="0"/>
                        </a:spcAft>
                      </a:pPr>
                      <a:r>
                        <a:rPr lang="en-US" sz="1050" dirty="0">
                          <a:effectLst/>
                        </a:rPr>
                        <a:t> </a:t>
                      </a:r>
                      <a:endParaRPr lang="en-US" sz="1050" dirty="0">
                        <a:effectLst/>
                        <a:latin typeface="Calibri" panose="020F0502020204030204" pitchFamily="34" charset="0"/>
                        <a:ea typeface="Calibri" panose="020F0502020204030204" pitchFamily="34" charset="0"/>
                        <a:cs typeface="Arial" panose="020B0604020202020204" pitchFamily="34" charset="0"/>
                      </a:endParaRPr>
                    </a:p>
                  </a:txBody>
                  <a:tcPr marL="50579" marR="50579" marT="0" marB="0"/>
                </a:tc>
                <a:tc>
                  <a:txBody>
                    <a:bodyPr/>
                    <a:lstStyle/>
                    <a:p>
                      <a:pPr marL="0" marR="0" algn="ctr">
                        <a:lnSpc>
                          <a:spcPct val="107000"/>
                        </a:lnSpc>
                        <a:spcBef>
                          <a:spcPts val="0"/>
                        </a:spcBef>
                        <a:spcAft>
                          <a:spcPts val="0"/>
                        </a:spcAft>
                      </a:pPr>
                      <a:r>
                        <a:rPr lang="ar-SA" sz="800">
                          <a:effectLst/>
                        </a:rPr>
                        <a:t>پایان قرارداد</a:t>
                      </a:r>
                      <a:endParaRPr lang="en-US" sz="800">
                        <a:effectLst/>
                        <a:latin typeface="Calibri" panose="020F0502020204030204" pitchFamily="34" charset="0"/>
                        <a:ea typeface="Calibri" panose="020F0502020204030204" pitchFamily="34" charset="0"/>
                        <a:cs typeface="Arial" panose="020B0604020202020204" pitchFamily="34" charset="0"/>
                      </a:endParaRPr>
                    </a:p>
                  </a:txBody>
                  <a:tcPr marL="50579" marR="50579" marT="0" marB="0"/>
                </a:tc>
                <a:tc>
                  <a:txBody>
                    <a:bodyPr/>
                    <a:lstStyle/>
                    <a:p>
                      <a:pPr marL="0" marR="0" algn="ctr" rtl="1">
                        <a:lnSpc>
                          <a:spcPct val="107000"/>
                        </a:lnSpc>
                        <a:spcBef>
                          <a:spcPts val="0"/>
                        </a:spcBef>
                        <a:spcAft>
                          <a:spcPts val="0"/>
                        </a:spcAft>
                      </a:pPr>
                      <a:r>
                        <a:rPr lang="ar-SA" sz="800">
                          <a:effectLst/>
                        </a:rPr>
                        <a:t>32</a:t>
                      </a:r>
                      <a:endParaRPr lang="en-US" sz="800">
                        <a:effectLst/>
                        <a:latin typeface="Calibri" panose="020F0502020204030204" pitchFamily="34" charset="0"/>
                        <a:ea typeface="Calibri" panose="020F0502020204030204" pitchFamily="34" charset="0"/>
                        <a:cs typeface="Arial" panose="020B0604020202020204" pitchFamily="34" charset="0"/>
                      </a:endParaRPr>
                    </a:p>
                  </a:txBody>
                  <a:tcPr marL="50579" marR="50579" marT="0" marB="0"/>
                </a:tc>
                <a:tc>
                  <a:txBody>
                    <a:bodyPr/>
                    <a:lstStyle/>
                    <a:p>
                      <a:pPr marL="0" marR="0" algn="ctr" rtl="1">
                        <a:lnSpc>
                          <a:spcPct val="107000"/>
                        </a:lnSpc>
                        <a:spcBef>
                          <a:spcPts val="0"/>
                        </a:spcBef>
                        <a:spcAft>
                          <a:spcPts val="0"/>
                        </a:spcAft>
                      </a:pPr>
                      <a:r>
                        <a:rPr lang="ar-SA" sz="1050">
                          <a:effectLst/>
                        </a:rPr>
                        <a:t>*</a:t>
                      </a:r>
                      <a:endParaRPr lang="en-US" sz="1050">
                        <a:effectLst/>
                        <a:latin typeface="Calibri" panose="020F0502020204030204" pitchFamily="34" charset="0"/>
                        <a:ea typeface="Calibri" panose="020F0502020204030204" pitchFamily="34" charset="0"/>
                        <a:cs typeface="Arial" panose="020B0604020202020204" pitchFamily="34" charset="0"/>
                      </a:endParaRPr>
                    </a:p>
                  </a:txBody>
                  <a:tcPr marL="50579" marR="50579" marT="0" marB="0"/>
                </a:tc>
                <a:tc>
                  <a:txBody>
                    <a:bodyPr/>
                    <a:lstStyle/>
                    <a:p>
                      <a:pPr marL="0" marR="0" algn="ctr">
                        <a:lnSpc>
                          <a:spcPct val="107000"/>
                        </a:lnSpc>
                        <a:spcBef>
                          <a:spcPts val="0"/>
                        </a:spcBef>
                        <a:spcAft>
                          <a:spcPts val="0"/>
                        </a:spcAft>
                      </a:pPr>
                      <a:r>
                        <a:rPr lang="ar-SA" sz="800">
                          <a:effectLst/>
                        </a:rPr>
                        <a:t>ماموریت خروجی</a:t>
                      </a:r>
                      <a:endParaRPr lang="en-US" sz="800">
                        <a:effectLst/>
                        <a:latin typeface="Calibri" panose="020F0502020204030204" pitchFamily="34" charset="0"/>
                        <a:ea typeface="Calibri" panose="020F0502020204030204" pitchFamily="34" charset="0"/>
                        <a:cs typeface="Arial" panose="020B0604020202020204" pitchFamily="34" charset="0"/>
                      </a:endParaRPr>
                    </a:p>
                  </a:txBody>
                  <a:tcPr marL="50579" marR="50579" marT="0" marB="0"/>
                </a:tc>
                <a:tc>
                  <a:txBody>
                    <a:bodyPr/>
                    <a:lstStyle/>
                    <a:p>
                      <a:pPr marL="0" marR="0" algn="ctr" rtl="1">
                        <a:lnSpc>
                          <a:spcPct val="107000"/>
                        </a:lnSpc>
                        <a:spcBef>
                          <a:spcPts val="0"/>
                        </a:spcBef>
                        <a:spcAft>
                          <a:spcPts val="0"/>
                        </a:spcAft>
                      </a:pPr>
                      <a:r>
                        <a:rPr lang="ar-SA" sz="800" dirty="0">
                          <a:effectLst/>
                        </a:rPr>
                        <a:t>5</a:t>
                      </a:r>
                      <a:endParaRPr lang="en-US" sz="800" dirty="0">
                        <a:effectLst/>
                        <a:latin typeface="Calibri" panose="020F0502020204030204" pitchFamily="34" charset="0"/>
                        <a:ea typeface="Calibri" panose="020F0502020204030204" pitchFamily="34" charset="0"/>
                        <a:cs typeface="Arial" panose="020B0604020202020204" pitchFamily="34" charset="0"/>
                      </a:endParaRPr>
                    </a:p>
                  </a:txBody>
                  <a:tcPr marL="50579" marR="50579" marT="0" marB="0"/>
                </a:tc>
              </a:tr>
              <a:tr h="226808">
                <a:tc>
                  <a:txBody>
                    <a:bodyPr/>
                    <a:lstStyle/>
                    <a:p>
                      <a:pPr marL="0" marR="0" algn="ctr" rtl="1">
                        <a:lnSpc>
                          <a:spcPct val="107000"/>
                        </a:lnSpc>
                        <a:spcBef>
                          <a:spcPts val="0"/>
                        </a:spcBef>
                        <a:spcAft>
                          <a:spcPts val="0"/>
                        </a:spcAft>
                      </a:pPr>
                      <a:r>
                        <a:rPr lang="ar-SA" sz="1050" dirty="0">
                          <a:effectLst/>
                        </a:rPr>
                        <a:t>*</a:t>
                      </a:r>
                      <a:endParaRPr lang="en-US" sz="1050" dirty="0">
                        <a:effectLst/>
                        <a:latin typeface="Calibri" panose="020F0502020204030204" pitchFamily="34" charset="0"/>
                        <a:ea typeface="Calibri" panose="020F0502020204030204" pitchFamily="34" charset="0"/>
                        <a:cs typeface="Arial" panose="020B0604020202020204" pitchFamily="34" charset="0"/>
                      </a:endParaRPr>
                    </a:p>
                  </a:txBody>
                  <a:tcPr marL="50579" marR="50579" marT="0" marB="0"/>
                </a:tc>
                <a:tc>
                  <a:txBody>
                    <a:bodyPr/>
                    <a:lstStyle/>
                    <a:p>
                      <a:pPr marL="0" marR="0" algn="ctr">
                        <a:lnSpc>
                          <a:spcPct val="107000"/>
                        </a:lnSpc>
                        <a:spcBef>
                          <a:spcPts val="0"/>
                        </a:spcBef>
                        <a:spcAft>
                          <a:spcPts val="0"/>
                        </a:spcAft>
                      </a:pPr>
                      <a:r>
                        <a:rPr lang="ar-SA" sz="800">
                          <a:effectLst/>
                        </a:rPr>
                        <a:t>تمدید ماموریت (خروجی)</a:t>
                      </a:r>
                      <a:endParaRPr lang="en-US" sz="800">
                        <a:effectLst/>
                        <a:latin typeface="Calibri" panose="020F0502020204030204" pitchFamily="34" charset="0"/>
                        <a:ea typeface="Calibri" panose="020F0502020204030204" pitchFamily="34" charset="0"/>
                        <a:cs typeface="Arial" panose="020B0604020202020204" pitchFamily="34" charset="0"/>
                      </a:endParaRPr>
                    </a:p>
                  </a:txBody>
                  <a:tcPr marL="50579" marR="50579" marT="0" marB="0"/>
                </a:tc>
                <a:tc>
                  <a:txBody>
                    <a:bodyPr/>
                    <a:lstStyle/>
                    <a:p>
                      <a:pPr marL="0" marR="0" algn="ctr" rtl="1">
                        <a:lnSpc>
                          <a:spcPct val="107000"/>
                        </a:lnSpc>
                        <a:spcBef>
                          <a:spcPts val="0"/>
                        </a:spcBef>
                        <a:spcAft>
                          <a:spcPts val="0"/>
                        </a:spcAft>
                      </a:pPr>
                      <a:r>
                        <a:rPr lang="ar-SA" sz="800">
                          <a:effectLst/>
                        </a:rPr>
                        <a:t>33</a:t>
                      </a:r>
                      <a:endParaRPr lang="en-US" sz="800">
                        <a:effectLst/>
                        <a:latin typeface="Calibri" panose="020F0502020204030204" pitchFamily="34" charset="0"/>
                        <a:ea typeface="Calibri" panose="020F0502020204030204" pitchFamily="34" charset="0"/>
                        <a:cs typeface="Arial" panose="020B0604020202020204" pitchFamily="34" charset="0"/>
                      </a:endParaRPr>
                    </a:p>
                  </a:txBody>
                  <a:tcPr marL="50579" marR="50579" marT="0" marB="0"/>
                </a:tc>
                <a:tc>
                  <a:txBody>
                    <a:bodyPr/>
                    <a:lstStyle/>
                    <a:p>
                      <a:pPr marL="0" marR="0" algn="ctr" rtl="1">
                        <a:lnSpc>
                          <a:spcPct val="107000"/>
                        </a:lnSpc>
                        <a:spcBef>
                          <a:spcPts val="0"/>
                        </a:spcBef>
                        <a:spcAft>
                          <a:spcPts val="0"/>
                        </a:spcAft>
                      </a:pPr>
                      <a:r>
                        <a:rPr lang="ar-SA" sz="1050" dirty="0">
                          <a:effectLst/>
                        </a:rPr>
                        <a:t>*</a:t>
                      </a:r>
                      <a:endParaRPr lang="en-US" sz="1050" dirty="0">
                        <a:effectLst/>
                        <a:latin typeface="Calibri" panose="020F0502020204030204" pitchFamily="34" charset="0"/>
                        <a:ea typeface="Calibri" panose="020F0502020204030204" pitchFamily="34" charset="0"/>
                        <a:cs typeface="Arial" panose="020B0604020202020204" pitchFamily="34" charset="0"/>
                      </a:endParaRPr>
                    </a:p>
                  </a:txBody>
                  <a:tcPr marL="50579" marR="50579" marT="0" marB="0"/>
                </a:tc>
                <a:tc>
                  <a:txBody>
                    <a:bodyPr/>
                    <a:lstStyle/>
                    <a:p>
                      <a:pPr marL="0" marR="0" algn="ctr">
                        <a:lnSpc>
                          <a:spcPct val="107000"/>
                        </a:lnSpc>
                        <a:spcBef>
                          <a:spcPts val="0"/>
                        </a:spcBef>
                        <a:spcAft>
                          <a:spcPts val="0"/>
                        </a:spcAft>
                      </a:pPr>
                      <a:r>
                        <a:rPr lang="ar-SA" sz="800">
                          <a:effectLst/>
                        </a:rPr>
                        <a:t>مرخصی بدون حقوق</a:t>
                      </a:r>
                      <a:endParaRPr lang="en-US" sz="800">
                        <a:effectLst/>
                        <a:latin typeface="Calibri" panose="020F0502020204030204" pitchFamily="34" charset="0"/>
                        <a:ea typeface="Calibri" panose="020F0502020204030204" pitchFamily="34" charset="0"/>
                        <a:cs typeface="Arial" panose="020B0604020202020204" pitchFamily="34" charset="0"/>
                      </a:endParaRPr>
                    </a:p>
                  </a:txBody>
                  <a:tcPr marL="50579" marR="50579" marT="0" marB="0"/>
                </a:tc>
                <a:tc>
                  <a:txBody>
                    <a:bodyPr/>
                    <a:lstStyle/>
                    <a:p>
                      <a:pPr marL="0" marR="0" algn="ctr" rtl="1">
                        <a:lnSpc>
                          <a:spcPct val="107000"/>
                        </a:lnSpc>
                        <a:spcBef>
                          <a:spcPts val="0"/>
                        </a:spcBef>
                        <a:spcAft>
                          <a:spcPts val="0"/>
                        </a:spcAft>
                      </a:pPr>
                      <a:r>
                        <a:rPr lang="ar-SA" sz="800" dirty="0">
                          <a:effectLst/>
                        </a:rPr>
                        <a:t>6</a:t>
                      </a:r>
                      <a:endParaRPr lang="en-US" sz="800" dirty="0">
                        <a:effectLst/>
                        <a:latin typeface="Calibri" panose="020F0502020204030204" pitchFamily="34" charset="0"/>
                        <a:ea typeface="Calibri" panose="020F0502020204030204" pitchFamily="34" charset="0"/>
                        <a:cs typeface="Arial" panose="020B0604020202020204" pitchFamily="34" charset="0"/>
                      </a:endParaRPr>
                    </a:p>
                  </a:txBody>
                  <a:tcPr marL="50579" marR="50579" marT="0" marB="0"/>
                </a:tc>
              </a:tr>
              <a:tr h="226808">
                <a:tc>
                  <a:txBody>
                    <a:bodyPr/>
                    <a:lstStyle/>
                    <a:p>
                      <a:pPr marL="0" marR="0" algn="ctr" rtl="1">
                        <a:lnSpc>
                          <a:spcPct val="107000"/>
                        </a:lnSpc>
                        <a:spcBef>
                          <a:spcPts val="0"/>
                        </a:spcBef>
                        <a:spcAft>
                          <a:spcPts val="0"/>
                        </a:spcAft>
                      </a:pPr>
                      <a:r>
                        <a:rPr lang="ar-SA" sz="1050" dirty="0">
                          <a:effectLst/>
                        </a:rPr>
                        <a:t>*</a:t>
                      </a:r>
                      <a:endParaRPr lang="en-US" sz="1050" dirty="0">
                        <a:effectLst/>
                        <a:latin typeface="Calibri" panose="020F0502020204030204" pitchFamily="34" charset="0"/>
                        <a:ea typeface="Calibri" panose="020F0502020204030204" pitchFamily="34" charset="0"/>
                        <a:cs typeface="Arial" panose="020B0604020202020204" pitchFamily="34" charset="0"/>
                      </a:endParaRPr>
                    </a:p>
                  </a:txBody>
                  <a:tcPr marL="50579" marR="50579" marT="0" marB="0"/>
                </a:tc>
                <a:tc>
                  <a:txBody>
                    <a:bodyPr/>
                    <a:lstStyle/>
                    <a:p>
                      <a:pPr marL="0" marR="0" algn="ctr">
                        <a:lnSpc>
                          <a:spcPct val="107000"/>
                        </a:lnSpc>
                        <a:spcBef>
                          <a:spcPts val="0"/>
                        </a:spcBef>
                        <a:spcAft>
                          <a:spcPts val="0"/>
                        </a:spcAft>
                      </a:pPr>
                      <a:r>
                        <a:rPr lang="ar-SA" sz="800">
                          <a:effectLst/>
                        </a:rPr>
                        <a:t>تمدید ماموریت (ورودی)</a:t>
                      </a:r>
                      <a:endParaRPr lang="en-US" sz="800">
                        <a:effectLst/>
                        <a:latin typeface="Calibri" panose="020F0502020204030204" pitchFamily="34" charset="0"/>
                        <a:ea typeface="Calibri" panose="020F0502020204030204" pitchFamily="34" charset="0"/>
                        <a:cs typeface="Arial" panose="020B0604020202020204" pitchFamily="34" charset="0"/>
                      </a:endParaRPr>
                    </a:p>
                  </a:txBody>
                  <a:tcPr marL="50579" marR="50579" marT="0" marB="0"/>
                </a:tc>
                <a:tc>
                  <a:txBody>
                    <a:bodyPr/>
                    <a:lstStyle/>
                    <a:p>
                      <a:pPr marL="0" marR="0" algn="ctr" rtl="1">
                        <a:lnSpc>
                          <a:spcPct val="107000"/>
                        </a:lnSpc>
                        <a:spcBef>
                          <a:spcPts val="0"/>
                        </a:spcBef>
                        <a:spcAft>
                          <a:spcPts val="0"/>
                        </a:spcAft>
                      </a:pPr>
                      <a:r>
                        <a:rPr lang="ar-SA" sz="800">
                          <a:effectLst/>
                        </a:rPr>
                        <a:t>34</a:t>
                      </a:r>
                      <a:endParaRPr lang="en-US" sz="800">
                        <a:effectLst/>
                        <a:latin typeface="Calibri" panose="020F0502020204030204" pitchFamily="34" charset="0"/>
                        <a:ea typeface="Calibri" panose="020F0502020204030204" pitchFamily="34" charset="0"/>
                        <a:cs typeface="Arial" panose="020B0604020202020204" pitchFamily="34" charset="0"/>
                      </a:endParaRPr>
                    </a:p>
                  </a:txBody>
                  <a:tcPr marL="50579" marR="50579" marT="0" marB="0"/>
                </a:tc>
                <a:tc>
                  <a:txBody>
                    <a:bodyPr/>
                    <a:lstStyle/>
                    <a:p>
                      <a:pPr marL="0" marR="0" algn="ctr">
                        <a:lnSpc>
                          <a:spcPct val="107000"/>
                        </a:lnSpc>
                        <a:spcBef>
                          <a:spcPts val="0"/>
                        </a:spcBef>
                        <a:spcAft>
                          <a:spcPts val="0"/>
                        </a:spcAft>
                      </a:pPr>
                      <a:r>
                        <a:rPr lang="en-US" sz="1050">
                          <a:effectLst/>
                        </a:rPr>
                        <a:t> </a:t>
                      </a:r>
                      <a:endParaRPr lang="en-US" sz="1050">
                        <a:effectLst/>
                        <a:latin typeface="Calibri" panose="020F0502020204030204" pitchFamily="34" charset="0"/>
                        <a:ea typeface="Calibri" panose="020F0502020204030204" pitchFamily="34" charset="0"/>
                        <a:cs typeface="Arial" panose="020B0604020202020204" pitchFamily="34" charset="0"/>
                      </a:endParaRPr>
                    </a:p>
                  </a:txBody>
                  <a:tcPr marL="50579" marR="50579" marT="0" marB="0"/>
                </a:tc>
                <a:tc>
                  <a:txBody>
                    <a:bodyPr/>
                    <a:lstStyle/>
                    <a:p>
                      <a:pPr marL="0" marR="0" algn="ctr">
                        <a:lnSpc>
                          <a:spcPct val="107000"/>
                        </a:lnSpc>
                        <a:spcBef>
                          <a:spcPts val="0"/>
                        </a:spcBef>
                        <a:spcAft>
                          <a:spcPts val="0"/>
                        </a:spcAft>
                      </a:pPr>
                      <a:r>
                        <a:rPr lang="ar-SA" sz="800">
                          <a:effectLst/>
                        </a:rPr>
                        <a:t>انفصال از خدمت موقت</a:t>
                      </a:r>
                      <a:endParaRPr lang="en-US" sz="800">
                        <a:effectLst/>
                        <a:latin typeface="Calibri" panose="020F0502020204030204" pitchFamily="34" charset="0"/>
                        <a:ea typeface="Calibri" panose="020F0502020204030204" pitchFamily="34" charset="0"/>
                        <a:cs typeface="Arial" panose="020B0604020202020204" pitchFamily="34" charset="0"/>
                      </a:endParaRPr>
                    </a:p>
                  </a:txBody>
                  <a:tcPr marL="50579" marR="50579" marT="0" marB="0"/>
                </a:tc>
                <a:tc>
                  <a:txBody>
                    <a:bodyPr/>
                    <a:lstStyle/>
                    <a:p>
                      <a:pPr marL="0" marR="0" algn="ctr" rtl="1">
                        <a:lnSpc>
                          <a:spcPct val="107000"/>
                        </a:lnSpc>
                        <a:spcBef>
                          <a:spcPts val="0"/>
                        </a:spcBef>
                        <a:spcAft>
                          <a:spcPts val="0"/>
                        </a:spcAft>
                      </a:pPr>
                      <a:r>
                        <a:rPr lang="ar-SA" sz="800" dirty="0">
                          <a:effectLst/>
                        </a:rPr>
                        <a:t>7</a:t>
                      </a:r>
                      <a:endParaRPr lang="en-US" sz="800" dirty="0">
                        <a:effectLst/>
                        <a:latin typeface="Calibri" panose="020F0502020204030204" pitchFamily="34" charset="0"/>
                        <a:ea typeface="Calibri" panose="020F0502020204030204" pitchFamily="34" charset="0"/>
                        <a:cs typeface="Arial" panose="020B0604020202020204" pitchFamily="34" charset="0"/>
                      </a:endParaRPr>
                    </a:p>
                  </a:txBody>
                  <a:tcPr marL="50579" marR="50579" marT="0" marB="0"/>
                </a:tc>
              </a:tr>
              <a:tr h="226808">
                <a:tc>
                  <a:txBody>
                    <a:bodyPr/>
                    <a:lstStyle/>
                    <a:p>
                      <a:pPr marL="0" marR="0" algn="ctr">
                        <a:lnSpc>
                          <a:spcPct val="107000"/>
                        </a:lnSpc>
                        <a:spcBef>
                          <a:spcPts val="0"/>
                        </a:spcBef>
                        <a:spcAft>
                          <a:spcPts val="0"/>
                        </a:spcAft>
                      </a:pPr>
                      <a:r>
                        <a:rPr lang="en-US" sz="1050" dirty="0">
                          <a:effectLst/>
                        </a:rPr>
                        <a:t> </a:t>
                      </a:r>
                      <a:endParaRPr lang="en-US" sz="1050" dirty="0">
                        <a:effectLst/>
                        <a:latin typeface="Calibri" panose="020F0502020204030204" pitchFamily="34" charset="0"/>
                        <a:ea typeface="Calibri" panose="020F0502020204030204" pitchFamily="34" charset="0"/>
                        <a:cs typeface="Arial" panose="020B0604020202020204" pitchFamily="34" charset="0"/>
                      </a:endParaRPr>
                    </a:p>
                  </a:txBody>
                  <a:tcPr marL="50579" marR="50579" marT="0" marB="0"/>
                </a:tc>
                <a:tc>
                  <a:txBody>
                    <a:bodyPr/>
                    <a:lstStyle/>
                    <a:p>
                      <a:pPr marL="0" marR="0" algn="ctr">
                        <a:lnSpc>
                          <a:spcPct val="107000"/>
                        </a:lnSpc>
                        <a:spcBef>
                          <a:spcPts val="0"/>
                        </a:spcBef>
                        <a:spcAft>
                          <a:spcPts val="0"/>
                        </a:spcAft>
                      </a:pPr>
                      <a:r>
                        <a:rPr lang="ar-SA" sz="800">
                          <a:effectLst/>
                        </a:rPr>
                        <a:t>برکناری از خدمت</a:t>
                      </a:r>
                      <a:endParaRPr lang="en-US" sz="800">
                        <a:effectLst/>
                        <a:latin typeface="Calibri" panose="020F0502020204030204" pitchFamily="34" charset="0"/>
                        <a:ea typeface="Calibri" panose="020F0502020204030204" pitchFamily="34" charset="0"/>
                        <a:cs typeface="Arial" panose="020B0604020202020204" pitchFamily="34" charset="0"/>
                      </a:endParaRPr>
                    </a:p>
                  </a:txBody>
                  <a:tcPr marL="50579" marR="50579" marT="0" marB="0"/>
                </a:tc>
                <a:tc>
                  <a:txBody>
                    <a:bodyPr/>
                    <a:lstStyle/>
                    <a:p>
                      <a:pPr marL="0" marR="0" algn="ctr" rtl="1">
                        <a:lnSpc>
                          <a:spcPct val="107000"/>
                        </a:lnSpc>
                        <a:spcBef>
                          <a:spcPts val="0"/>
                        </a:spcBef>
                        <a:spcAft>
                          <a:spcPts val="0"/>
                        </a:spcAft>
                      </a:pPr>
                      <a:r>
                        <a:rPr lang="ar-SA" sz="800">
                          <a:effectLst/>
                        </a:rPr>
                        <a:t>35</a:t>
                      </a:r>
                      <a:endParaRPr lang="en-US" sz="800">
                        <a:effectLst/>
                        <a:latin typeface="Calibri" panose="020F0502020204030204" pitchFamily="34" charset="0"/>
                        <a:ea typeface="Calibri" panose="020F0502020204030204" pitchFamily="34" charset="0"/>
                        <a:cs typeface="Arial" panose="020B0604020202020204" pitchFamily="34" charset="0"/>
                      </a:endParaRPr>
                    </a:p>
                  </a:txBody>
                  <a:tcPr marL="50579" marR="50579" marT="0" marB="0"/>
                </a:tc>
                <a:tc>
                  <a:txBody>
                    <a:bodyPr/>
                    <a:lstStyle/>
                    <a:p>
                      <a:pPr marL="0" marR="0" algn="ctr">
                        <a:lnSpc>
                          <a:spcPct val="107000"/>
                        </a:lnSpc>
                        <a:spcBef>
                          <a:spcPts val="0"/>
                        </a:spcBef>
                        <a:spcAft>
                          <a:spcPts val="0"/>
                        </a:spcAft>
                      </a:pPr>
                      <a:r>
                        <a:rPr lang="en-US" sz="1050" dirty="0">
                          <a:effectLst/>
                        </a:rPr>
                        <a:t> </a:t>
                      </a:r>
                      <a:endParaRPr lang="en-US" sz="1050" dirty="0">
                        <a:effectLst/>
                        <a:latin typeface="Calibri" panose="020F0502020204030204" pitchFamily="34" charset="0"/>
                        <a:ea typeface="Calibri" panose="020F0502020204030204" pitchFamily="34" charset="0"/>
                        <a:cs typeface="Arial" panose="020B0604020202020204" pitchFamily="34" charset="0"/>
                      </a:endParaRPr>
                    </a:p>
                  </a:txBody>
                  <a:tcPr marL="50579" marR="50579" marT="0" marB="0"/>
                </a:tc>
                <a:tc>
                  <a:txBody>
                    <a:bodyPr/>
                    <a:lstStyle/>
                    <a:p>
                      <a:pPr marL="0" marR="0" algn="ctr">
                        <a:lnSpc>
                          <a:spcPct val="107000"/>
                        </a:lnSpc>
                        <a:spcBef>
                          <a:spcPts val="0"/>
                        </a:spcBef>
                        <a:spcAft>
                          <a:spcPts val="0"/>
                        </a:spcAft>
                      </a:pPr>
                      <a:r>
                        <a:rPr lang="ar-SA" sz="800">
                          <a:effectLst/>
                        </a:rPr>
                        <a:t>انفصال از خدمت دائم</a:t>
                      </a:r>
                      <a:endParaRPr lang="en-US" sz="800">
                        <a:effectLst/>
                        <a:latin typeface="Calibri" panose="020F0502020204030204" pitchFamily="34" charset="0"/>
                        <a:ea typeface="Calibri" panose="020F0502020204030204" pitchFamily="34" charset="0"/>
                        <a:cs typeface="Arial" panose="020B0604020202020204" pitchFamily="34" charset="0"/>
                      </a:endParaRPr>
                    </a:p>
                  </a:txBody>
                  <a:tcPr marL="50579" marR="50579" marT="0" marB="0"/>
                </a:tc>
                <a:tc>
                  <a:txBody>
                    <a:bodyPr/>
                    <a:lstStyle/>
                    <a:p>
                      <a:pPr marL="0" marR="0" algn="ctr" rtl="1">
                        <a:lnSpc>
                          <a:spcPct val="107000"/>
                        </a:lnSpc>
                        <a:spcBef>
                          <a:spcPts val="0"/>
                        </a:spcBef>
                        <a:spcAft>
                          <a:spcPts val="0"/>
                        </a:spcAft>
                      </a:pPr>
                      <a:r>
                        <a:rPr lang="ar-SA" sz="800" dirty="0">
                          <a:effectLst/>
                        </a:rPr>
                        <a:t>8</a:t>
                      </a:r>
                      <a:endParaRPr lang="en-US" sz="800" dirty="0">
                        <a:effectLst/>
                        <a:latin typeface="Calibri" panose="020F0502020204030204" pitchFamily="34" charset="0"/>
                        <a:ea typeface="Calibri" panose="020F0502020204030204" pitchFamily="34" charset="0"/>
                        <a:cs typeface="Arial" panose="020B0604020202020204" pitchFamily="34" charset="0"/>
                      </a:endParaRPr>
                    </a:p>
                  </a:txBody>
                  <a:tcPr marL="50579" marR="50579" marT="0" marB="0"/>
                </a:tc>
              </a:tr>
              <a:tr h="226808">
                <a:tc>
                  <a:txBody>
                    <a:bodyPr/>
                    <a:lstStyle/>
                    <a:p>
                      <a:pPr marL="0" marR="0" algn="ctr" rtl="1">
                        <a:lnSpc>
                          <a:spcPct val="107000"/>
                        </a:lnSpc>
                        <a:spcBef>
                          <a:spcPts val="0"/>
                        </a:spcBef>
                        <a:spcAft>
                          <a:spcPts val="0"/>
                        </a:spcAft>
                      </a:pPr>
                      <a:r>
                        <a:rPr lang="ar-SA" sz="1050" dirty="0">
                          <a:effectLst/>
                        </a:rPr>
                        <a:t>*</a:t>
                      </a:r>
                      <a:endParaRPr lang="en-US" sz="1050" dirty="0">
                        <a:effectLst/>
                        <a:latin typeface="Calibri" panose="020F0502020204030204" pitchFamily="34" charset="0"/>
                        <a:ea typeface="Calibri" panose="020F0502020204030204" pitchFamily="34" charset="0"/>
                        <a:cs typeface="Arial" panose="020B0604020202020204" pitchFamily="34" charset="0"/>
                      </a:endParaRPr>
                    </a:p>
                  </a:txBody>
                  <a:tcPr marL="50579" marR="50579" marT="0" marB="0"/>
                </a:tc>
                <a:tc>
                  <a:txBody>
                    <a:bodyPr/>
                    <a:lstStyle/>
                    <a:p>
                      <a:pPr marL="0" marR="0" algn="ctr">
                        <a:lnSpc>
                          <a:spcPct val="107000"/>
                        </a:lnSpc>
                        <a:spcBef>
                          <a:spcPts val="0"/>
                        </a:spcBef>
                        <a:spcAft>
                          <a:spcPts val="0"/>
                        </a:spcAft>
                      </a:pPr>
                      <a:r>
                        <a:rPr lang="ar-SA" sz="800">
                          <a:effectLst/>
                        </a:rPr>
                        <a:t>خدت تا ¾ وقت تا 3 سال</a:t>
                      </a:r>
                      <a:endParaRPr lang="en-US" sz="800">
                        <a:effectLst/>
                        <a:latin typeface="Calibri" panose="020F0502020204030204" pitchFamily="34" charset="0"/>
                        <a:ea typeface="Calibri" panose="020F0502020204030204" pitchFamily="34" charset="0"/>
                        <a:cs typeface="Arial" panose="020B0604020202020204" pitchFamily="34" charset="0"/>
                      </a:endParaRPr>
                    </a:p>
                  </a:txBody>
                  <a:tcPr marL="50579" marR="50579" marT="0" marB="0"/>
                </a:tc>
                <a:tc>
                  <a:txBody>
                    <a:bodyPr/>
                    <a:lstStyle/>
                    <a:p>
                      <a:pPr marL="0" marR="0" algn="ctr" rtl="1">
                        <a:lnSpc>
                          <a:spcPct val="107000"/>
                        </a:lnSpc>
                        <a:spcBef>
                          <a:spcPts val="0"/>
                        </a:spcBef>
                        <a:spcAft>
                          <a:spcPts val="0"/>
                        </a:spcAft>
                      </a:pPr>
                      <a:r>
                        <a:rPr lang="ar-SA" sz="800">
                          <a:effectLst/>
                        </a:rPr>
                        <a:t>36</a:t>
                      </a:r>
                      <a:endParaRPr lang="en-US" sz="800">
                        <a:effectLst/>
                        <a:latin typeface="Calibri" panose="020F0502020204030204" pitchFamily="34" charset="0"/>
                        <a:ea typeface="Calibri" panose="020F0502020204030204" pitchFamily="34" charset="0"/>
                        <a:cs typeface="Arial" panose="020B0604020202020204" pitchFamily="34" charset="0"/>
                      </a:endParaRPr>
                    </a:p>
                  </a:txBody>
                  <a:tcPr marL="50579" marR="50579" marT="0" marB="0"/>
                </a:tc>
                <a:tc>
                  <a:txBody>
                    <a:bodyPr/>
                    <a:lstStyle/>
                    <a:p>
                      <a:pPr marL="0" marR="0" algn="ctr" rtl="1">
                        <a:lnSpc>
                          <a:spcPct val="107000"/>
                        </a:lnSpc>
                        <a:spcBef>
                          <a:spcPts val="0"/>
                        </a:spcBef>
                        <a:spcAft>
                          <a:spcPts val="0"/>
                        </a:spcAft>
                      </a:pPr>
                      <a:r>
                        <a:rPr lang="ar-SA" sz="1050">
                          <a:effectLst/>
                        </a:rPr>
                        <a:t>*</a:t>
                      </a:r>
                      <a:endParaRPr lang="en-US" sz="1050">
                        <a:effectLst/>
                        <a:latin typeface="Calibri" panose="020F0502020204030204" pitchFamily="34" charset="0"/>
                        <a:ea typeface="Calibri" panose="020F0502020204030204" pitchFamily="34" charset="0"/>
                        <a:cs typeface="Arial" panose="020B0604020202020204" pitchFamily="34" charset="0"/>
                      </a:endParaRPr>
                    </a:p>
                  </a:txBody>
                  <a:tcPr marL="50579" marR="50579" marT="0" marB="0"/>
                </a:tc>
                <a:tc>
                  <a:txBody>
                    <a:bodyPr/>
                    <a:lstStyle/>
                    <a:p>
                      <a:pPr marL="0" marR="0" algn="ctr">
                        <a:lnSpc>
                          <a:spcPct val="107000"/>
                        </a:lnSpc>
                        <a:spcBef>
                          <a:spcPts val="0"/>
                        </a:spcBef>
                        <a:spcAft>
                          <a:spcPts val="0"/>
                        </a:spcAft>
                      </a:pPr>
                      <a:r>
                        <a:rPr lang="ar-SA" sz="800">
                          <a:effectLst/>
                        </a:rPr>
                        <a:t>آماده به خدمت</a:t>
                      </a:r>
                      <a:endParaRPr lang="en-US" sz="800">
                        <a:effectLst/>
                        <a:latin typeface="Calibri" panose="020F0502020204030204" pitchFamily="34" charset="0"/>
                        <a:ea typeface="Calibri" panose="020F0502020204030204" pitchFamily="34" charset="0"/>
                        <a:cs typeface="Arial" panose="020B0604020202020204" pitchFamily="34" charset="0"/>
                      </a:endParaRPr>
                    </a:p>
                  </a:txBody>
                  <a:tcPr marL="50579" marR="50579" marT="0" marB="0"/>
                </a:tc>
                <a:tc>
                  <a:txBody>
                    <a:bodyPr/>
                    <a:lstStyle/>
                    <a:p>
                      <a:pPr marL="0" marR="0" algn="ctr" rtl="1">
                        <a:lnSpc>
                          <a:spcPct val="107000"/>
                        </a:lnSpc>
                        <a:spcBef>
                          <a:spcPts val="0"/>
                        </a:spcBef>
                        <a:spcAft>
                          <a:spcPts val="0"/>
                        </a:spcAft>
                      </a:pPr>
                      <a:r>
                        <a:rPr lang="ar-SA" sz="800" dirty="0">
                          <a:effectLst/>
                        </a:rPr>
                        <a:t>9</a:t>
                      </a:r>
                      <a:endParaRPr lang="en-US" sz="800" dirty="0">
                        <a:effectLst/>
                        <a:latin typeface="Calibri" panose="020F0502020204030204" pitchFamily="34" charset="0"/>
                        <a:ea typeface="Calibri" panose="020F0502020204030204" pitchFamily="34" charset="0"/>
                        <a:cs typeface="Arial" panose="020B0604020202020204" pitchFamily="34" charset="0"/>
                      </a:endParaRPr>
                    </a:p>
                  </a:txBody>
                  <a:tcPr marL="50579" marR="50579" marT="0" marB="0"/>
                </a:tc>
              </a:tr>
              <a:tr h="226808">
                <a:tc>
                  <a:txBody>
                    <a:bodyPr/>
                    <a:lstStyle/>
                    <a:p>
                      <a:pPr marL="0" marR="0" algn="ctr" rtl="1">
                        <a:lnSpc>
                          <a:spcPct val="107000"/>
                        </a:lnSpc>
                        <a:spcBef>
                          <a:spcPts val="0"/>
                        </a:spcBef>
                        <a:spcAft>
                          <a:spcPts val="0"/>
                        </a:spcAft>
                      </a:pPr>
                      <a:r>
                        <a:rPr lang="ar-SA" sz="1050">
                          <a:effectLst/>
                        </a:rPr>
                        <a:t>*</a:t>
                      </a:r>
                      <a:endParaRPr lang="en-US" sz="1050">
                        <a:effectLst/>
                        <a:latin typeface="Calibri" panose="020F0502020204030204" pitchFamily="34" charset="0"/>
                        <a:ea typeface="Calibri" panose="020F0502020204030204" pitchFamily="34" charset="0"/>
                        <a:cs typeface="Arial" panose="020B0604020202020204" pitchFamily="34" charset="0"/>
                      </a:endParaRPr>
                    </a:p>
                  </a:txBody>
                  <a:tcPr marL="50579" marR="50579" marT="0" marB="0"/>
                </a:tc>
                <a:tc>
                  <a:txBody>
                    <a:bodyPr/>
                    <a:lstStyle/>
                    <a:p>
                      <a:pPr marL="0" marR="0" algn="ctr">
                        <a:lnSpc>
                          <a:spcPct val="107000"/>
                        </a:lnSpc>
                        <a:spcBef>
                          <a:spcPts val="0"/>
                        </a:spcBef>
                        <a:spcAft>
                          <a:spcPts val="0"/>
                        </a:spcAft>
                      </a:pPr>
                      <a:r>
                        <a:rPr lang="ar-SA" sz="800">
                          <a:effectLst/>
                        </a:rPr>
                        <a:t>ابقا به خدمت</a:t>
                      </a:r>
                      <a:endParaRPr lang="en-US" sz="800">
                        <a:effectLst/>
                        <a:latin typeface="Calibri" panose="020F0502020204030204" pitchFamily="34" charset="0"/>
                        <a:ea typeface="Calibri" panose="020F0502020204030204" pitchFamily="34" charset="0"/>
                        <a:cs typeface="Arial" panose="020B0604020202020204" pitchFamily="34" charset="0"/>
                      </a:endParaRPr>
                    </a:p>
                  </a:txBody>
                  <a:tcPr marL="50579" marR="50579" marT="0" marB="0"/>
                </a:tc>
                <a:tc>
                  <a:txBody>
                    <a:bodyPr/>
                    <a:lstStyle/>
                    <a:p>
                      <a:pPr marL="0" marR="0" algn="ctr" rtl="1">
                        <a:lnSpc>
                          <a:spcPct val="107000"/>
                        </a:lnSpc>
                        <a:spcBef>
                          <a:spcPts val="0"/>
                        </a:spcBef>
                        <a:spcAft>
                          <a:spcPts val="0"/>
                        </a:spcAft>
                      </a:pPr>
                      <a:r>
                        <a:rPr lang="ar-SA" sz="800">
                          <a:effectLst/>
                        </a:rPr>
                        <a:t>37</a:t>
                      </a:r>
                      <a:endParaRPr lang="en-US" sz="800">
                        <a:effectLst/>
                        <a:latin typeface="Calibri" panose="020F0502020204030204" pitchFamily="34" charset="0"/>
                        <a:ea typeface="Calibri" panose="020F0502020204030204" pitchFamily="34" charset="0"/>
                        <a:cs typeface="Arial" panose="020B0604020202020204" pitchFamily="34" charset="0"/>
                      </a:endParaRPr>
                    </a:p>
                  </a:txBody>
                  <a:tcPr marL="50579" marR="50579" marT="0" marB="0"/>
                </a:tc>
                <a:tc>
                  <a:txBody>
                    <a:bodyPr/>
                    <a:lstStyle/>
                    <a:p>
                      <a:pPr marL="0" marR="0" algn="ctr">
                        <a:lnSpc>
                          <a:spcPct val="107000"/>
                        </a:lnSpc>
                        <a:spcBef>
                          <a:spcPts val="0"/>
                        </a:spcBef>
                        <a:spcAft>
                          <a:spcPts val="0"/>
                        </a:spcAft>
                      </a:pPr>
                      <a:r>
                        <a:rPr lang="en-US" sz="1050" dirty="0">
                          <a:effectLst/>
                        </a:rPr>
                        <a:t> </a:t>
                      </a:r>
                      <a:endParaRPr lang="en-US" sz="1050" dirty="0">
                        <a:effectLst/>
                        <a:latin typeface="Calibri" panose="020F0502020204030204" pitchFamily="34" charset="0"/>
                        <a:ea typeface="Calibri" panose="020F0502020204030204" pitchFamily="34" charset="0"/>
                        <a:cs typeface="Arial" panose="020B0604020202020204" pitchFamily="34" charset="0"/>
                      </a:endParaRPr>
                    </a:p>
                  </a:txBody>
                  <a:tcPr marL="50579" marR="50579" marT="0" marB="0"/>
                </a:tc>
                <a:tc>
                  <a:txBody>
                    <a:bodyPr/>
                    <a:lstStyle/>
                    <a:p>
                      <a:pPr marL="0" marR="0" algn="ctr">
                        <a:lnSpc>
                          <a:spcPct val="107000"/>
                        </a:lnSpc>
                        <a:spcBef>
                          <a:spcPts val="0"/>
                        </a:spcBef>
                        <a:spcAft>
                          <a:spcPts val="0"/>
                        </a:spcAft>
                      </a:pPr>
                      <a:r>
                        <a:rPr lang="ar-SA" sz="800">
                          <a:effectLst/>
                        </a:rPr>
                        <a:t>اخراج</a:t>
                      </a:r>
                      <a:endParaRPr lang="en-US" sz="800">
                        <a:effectLst/>
                        <a:latin typeface="Calibri" panose="020F0502020204030204" pitchFamily="34" charset="0"/>
                        <a:ea typeface="Calibri" panose="020F0502020204030204" pitchFamily="34" charset="0"/>
                        <a:cs typeface="Arial" panose="020B0604020202020204" pitchFamily="34" charset="0"/>
                      </a:endParaRPr>
                    </a:p>
                  </a:txBody>
                  <a:tcPr marL="50579" marR="50579" marT="0" marB="0"/>
                </a:tc>
                <a:tc>
                  <a:txBody>
                    <a:bodyPr/>
                    <a:lstStyle/>
                    <a:p>
                      <a:pPr marL="0" marR="0" algn="ctr" rtl="1">
                        <a:lnSpc>
                          <a:spcPct val="107000"/>
                        </a:lnSpc>
                        <a:spcBef>
                          <a:spcPts val="0"/>
                        </a:spcBef>
                        <a:spcAft>
                          <a:spcPts val="0"/>
                        </a:spcAft>
                      </a:pPr>
                      <a:r>
                        <a:rPr lang="ar-SA" sz="800" dirty="0">
                          <a:effectLst/>
                        </a:rPr>
                        <a:t>10</a:t>
                      </a:r>
                      <a:endParaRPr lang="en-US" sz="800" dirty="0">
                        <a:effectLst/>
                        <a:latin typeface="Calibri" panose="020F0502020204030204" pitchFamily="34" charset="0"/>
                        <a:ea typeface="Calibri" panose="020F0502020204030204" pitchFamily="34" charset="0"/>
                        <a:cs typeface="Arial" panose="020B0604020202020204" pitchFamily="34" charset="0"/>
                      </a:endParaRPr>
                    </a:p>
                  </a:txBody>
                  <a:tcPr marL="50579" marR="50579" marT="0" marB="0"/>
                </a:tc>
              </a:tr>
              <a:tr h="226808">
                <a:tc>
                  <a:txBody>
                    <a:bodyPr/>
                    <a:lstStyle/>
                    <a:p>
                      <a:pPr marL="0" marR="0" algn="ctr">
                        <a:lnSpc>
                          <a:spcPct val="107000"/>
                        </a:lnSpc>
                        <a:spcBef>
                          <a:spcPts val="0"/>
                        </a:spcBef>
                        <a:spcAft>
                          <a:spcPts val="0"/>
                        </a:spcAft>
                      </a:pPr>
                      <a:r>
                        <a:rPr lang="en-US" sz="1050" dirty="0">
                          <a:effectLst/>
                        </a:rPr>
                        <a:t> </a:t>
                      </a:r>
                      <a:endParaRPr lang="en-US" sz="1050" dirty="0">
                        <a:effectLst/>
                        <a:latin typeface="Calibri" panose="020F0502020204030204" pitchFamily="34" charset="0"/>
                        <a:ea typeface="Calibri" panose="020F0502020204030204" pitchFamily="34" charset="0"/>
                        <a:cs typeface="Arial" panose="020B0604020202020204" pitchFamily="34" charset="0"/>
                      </a:endParaRPr>
                    </a:p>
                  </a:txBody>
                  <a:tcPr marL="50579" marR="50579" marT="0" marB="0"/>
                </a:tc>
                <a:tc>
                  <a:txBody>
                    <a:bodyPr/>
                    <a:lstStyle/>
                    <a:p>
                      <a:pPr marL="0" marR="0" algn="ctr">
                        <a:lnSpc>
                          <a:spcPct val="107000"/>
                        </a:lnSpc>
                        <a:spcBef>
                          <a:spcPts val="0"/>
                        </a:spcBef>
                        <a:spcAft>
                          <a:spcPts val="0"/>
                        </a:spcAft>
                      </a:pPr>
                      <a:r>
                        <a:rPr lang="ar-SA" sz="800">
                          <a:effectLst/>
                        </a:rPr>
                        <a:t>توقف طرح</a:t>
                      </a:r>
                      <a:endParaRPr lang="en-US" sz="800">
                        <a:effectLst/>
                        <a:latin typeface="Calibri" panose="020F0502020204030204" pitchFamily="34" charset="0"/>
                        <a:ea typeface="Calibri" panose="020F0502020204030204" pitchFamily="34" charset="0"/>
                        <a:cs typeface="Arial" panose="020B0604020202020204" pitchFamily="34" charset="0"/>
                      </a:endParaRPr>
                    </a:p>
                  </a:txBody>
                  <a:tcPr marL="50579" marR="50579" marT="0" marB="0"/>
                </a:tc>
                <a:tc>
                  <a:txBody>
                    <a:bodyPr/>
                    <a:lstStyle/>
                    <a:p>
                      <a:pPr marL="0" marR="0" algn="ctr" rtl="1">
                        <a:lnSpc>
                          <a:spcPct val="107000"/>
                        </a:lnSpc>
                        <a:spcBef>
                          <a:spcPts val="0"/>
                        </a:spcBef>
                        <a:spcAft>
                          <a:spcPts val="0"/>
                        </a:spcAft>
                      </a:pPr>
                      <a:r>
                        <a:rPr lang="ar-SA" sz="800">
                          <a:effectLst/>
                        </a:rPr>
                        <a:t>38</a:t>
                      </a:r>
                      <a:endParaRPr lang="en-US" sz="800">
                        <a:effectLst/>
                        <a:latin typeface="Calibri" panose="020F0502020204030204" pitchFamily="34" charset="0"/>
                        <a:ea typeface="Calibri" panose="020F0502020204030204" pitchFamily="34" charset="0"/>
                        <a:cs typeface="Arial" panose="020B0604020202020204" pitchFamily="34" charset="0"/>
                      </a:endParaRPr>
                    </a:p>
                  </a:txBody>
                  <a:tcPr marL="50579" marR="50579" marT="0" marB="0"/>
                </a:tc>
                <a:tc>
                  <a:txBody>
                    <a:bodyPr/>
                    <a:lstStyle/>
                    <a:p>
                      <a:pPr marL="0" marR="0" algn="ctr">
                        <a:lnSpc>
                          <a:spcPct val="107000"/>
                        </a:lnSpc>
                        <a:spcBef>
                          <a:spcPts val="0"/>
                        </a:spcBef>
                        <a:spcAft>
                          <a:spcPts val="0"/>
                        </a:spcAft>
                      </a:pPr>
                      <a:r>
                        <a:rPr lang="en-US" sz="1050" dirty="0">
                          <a:effectLst/>
                        </a:rPr>
                        <a:t> </a:t>
                      </a:r>
                      <a:endParaRPr lang="en-US" sz="1050" dirty="0">
                        <a:effectLst/>
                        <a:latin typeface="Calibri" panose="020F0502020204030204" pitchFamily="34" charset="0"/>
                        <a:ea typeface="Calibri" panose="020F0502020204030204" pitchFamily="34" charset="0"/>
                        <a:cs typeface="Arial" panose="020B0604020202020204" pitchFamily="34" charset="0"/>
                      </a:endParaRPr>
                    </a:p>
                  </a:txBody>
                  <a:tcPr marL="50579" marR="50579" marT="0" marB="0"/>
                </a:tc>
                <a:tc>
                  <a:txBody>
                    <a:bodyPr/>
                    <a:lstStyle/>
                    <a:p>
                      <a:pPr marL="0" marR="0" algn="ctr">
                        <a:lnSpc>
                          <a:spcPct val="107000"/>
                        </a:lnSpc>
                        <a:spcBef>
                          <a:spcPts val="0"/>
                        </a:spcBef>
                        <a:spcAft>
                          <a:spcPts val="0"/>
                        </a:spcAft>
                      </a:pPr>
                      <a:r>
                        <a:rPr lang="ar-SA" sz="800">
                          <a:effectLst/>
                        </a:rPr>
                        <a:t>تعلیق</a:t>
                      </a:r>
                      <a:endParaRPr lang="en-US" sz="800">
                        <a:effectLst/>
                        <a:latin typeface="Calibri" panose="020F0502020204030204" pitchFamily="34" charset="0"/>
                        <a:ea typeface="Calibri" panose="020F0502020204030204" pitchFamily="34" charset="0"/>
                        <a:cs typeface="Arial" panose="020B0604020202020204" pitchFamily="34" charset="0"/>
                      </a:endParaRPr>
                    </a:p>
                  </a:txBody>
                  <a:tcPr marL="50579" marR="50579" marT="0" marB="0"/>
                </a:tc>
                <a:tc>
                  <a:txBody>
                    <a:bodyPr/>
                    <a:lstStyle/>
                    <a:p>
                      <a:pPr marL="0" marR="0" algn="ctr" rtl="1">
                        <a:lnSpc>
                          <a:spcPct val="107000"/>
                        </a:lnSpc>
                        <a:spcBef>
                          <a:spcPts val="0"/>
                        </a:spcBef>
                        <a:spcAft>
                          <a:spcPts val="0"/>
                        </a:spcAft>
                      </a:pPr>
                      <a:r>
                        <a:rPr lang="ar-SA" sz="800" dirty="0">
                          <a:effectLst/>
                        </a:rPr>
                        <a:t>11</a:t>
                      </a:r>
                      <a:endParaRPr lang="en-US" sz="800" dirty="0">
                        <a:effectLst/>
                        <a:latin typeface="Calibri" panose="020F0502020204030204" pitchFamily="34" charset="0"/>
                        <a:ea typeface="Calibri" panose="020F0502020204030204" pitchFamily="34" charset="0"/>
                        <a:cs typeface="Arial" panose="020B0604020202020204" pitchFamily="34" charset="0"/>
                      </a:endParaRPr>
                    </a:p>
                  </a:txBody>
                  <a:tcPr marL="50579" marR="50579" marT="0" marB="0"/>
                </a:tc>
              </a:tr>
              <a:tr h="226808">
                <a:tc>
                  <a:txBody>
                    <a:bodyPr/>
                    <a:lstStyle/>
                    <a:p>
                      <a:pPr marL="0" marR="0" algn="ctr">
                        <a:lnSpc>
                          <a:spcPct val="107000"/>
                        </a:lnSpc>
                        <a:spcBef>
                          <a:spcPts val="0"/>
                        </a:spcBef>
                        <a:spcAft>
                          <a:spcPts val="0"/>
                        </a:spcAft>
                      </a:pPr>
                      <a:r>
                        <a:rPr lang="en-US" sz="1050" dirty="0">
                          <a:effectLst/>
                        </a:rPr>
                        <a:t> </a:t>
                      </a:r>
                      <a:endParaRPr lang="en-US" sz="1050" dirty="0">
                        <a:effectLst/>
                        <a:latin typeface="Calibri" panose="020F0502020204030204" pitchFamily="34" charset="0"/>
                        <a:ea typeface="Calibri" panose="020F0502020204030204" pitchFamily="34" charset="0"/>
                        <a:cs typeface="Arial" panose="020B0604020202020204" pitchFamily="34" charset="0"/>
                      </a:endParaRPr>
                    </a:p>
                  </a:txBody>
                  <a:tcPr marL="50579" marR="50579" marT="0" marB="0"/>
                </a:tc>
                <a:tc>
                  <a:txBody>
                    <a:bodyPr/>
                    <a:lstStyle/>
                    <a:p>
                      <a:pPr marL="0" marR="0" algn="ctr">
                        <a:lnSpc>
                          <a:spcPct val="107000"/>
                        </a:lnSpc>
                        <a:spcBef>
                          <a:spcPts val="0"/>
                        </a:spcBef>
                        <a:spcAft>
                          <a:spcPts val="0"/>
                        </a:spcAft>
                      </a:pPr>
                      <a:r>
                        <a:rPr lang="ar-SA" sz="800">
                          <a:effectLst/>
                        </a:rPr>
                        <a:t>پایان ماموریت ورودی</a:t>
                      </a:r>
                      <a:endParaRPr lang="en-US" sz="800">
                        <a:effectLst/>
                        <a:latin typeface="Calibri" panose="020F0502020204030204" pitchFamily="34" charset="0"/>
                        <a:ea typeface="Calibri" panose="020F0502020204030204" pitchFamily="34" charset="0"/>
                        <a:cs typeface="Arial" panose="020B0604020202020204" pitchFamily="34" charset="0"/>
                      </a:endParaRPr>
                    </a:p>
                  </a:txBody>
                  <a:tcPr marL="50579" marR="50579" marT="0" marB="0"/>
                </a:tc>
                <a:tc>
                  <a:txBody>
                    <a:bodyPr/>
                    <a:lstStyle/>
                    <a:p>
                      <a:pPr marL="0" marR="0" algn="ctr" rtl="1">
                        <a:lnSpc>
                          <a:spcPct val="107000"/>
                        </a:lnSpc>
                        <a:spcBef>
                          <a:spcPts val="0"/>
                        </a:spcBef>
                        <a:spcAft>
                          <a:spcPts val="0"/>
                        </a:spcAft>
                      </a:pPr>
                      <a:r>
                        <a:rPr lang="ar-SA" sz="800">
                          <a:effectLst/>
                        </a:rPr>
                        <a:t>39</a:t>
                      </a:r>
                      <a:endParaRPr lang="en-US" sz="800">
                        <a:effectLst/>
                        <a:latin typeface="Calibri" panose="020F0502020204030204" pitchFamily="34" charset="0"/>
                        <a:ea typeface="Calibri" panose="020F0502020204030204" pitchFamily="34" charset="0"/>
                        <a:cs typeface="Arial" panose="020B0604020202020204" pitchFamily="34" charset="0"/>
                      </a:endParaRPr>
                    </a:p>
                  </a:txBody>
                  <a:tcPr marL="50579" marR="50579" marT="0" marB="0"/>
                </a:tc>
                <a:tc>
                  <a:txBody>
                    <a:bodyPr/>
                    <a:lstStyle/>
                    <a:p>
                      <a:pPr marL="0" marR="0" algn="ctr">
                        <a:lnSpc>
                          <a:spcPct val="107000"/>
                        </a:lnSpc>
                        <a:spcBef>
                          <a:spcPts val="0"/>
                        </a:spcBef>
                        <a:spcAft>
                          <a:spcPts val="0"/>
                        </a:spcAft>
                      </a:pPr>
                      <a:r>
                        <a:rPr lang="en-US" sz="1050">
                          <a:effectLst/>
                        </a:rPr>
                        <a:t> </a:t>
                      </a:r>
                      <a:endParaRPr lang="en-US" sz="1050">
                        <a:effectLst/>
                        <a:latin typeface="Calibri" panose="020F0502020204030204" pitchFamily="34" charset="0"/>
                        <a:ea typeface="Calibri" panose="020F0502020204030204" pitchFamily="34" charset="0"/>
                        <a:cs typeface="Arial" panose="020B0604020202020204" pitchFamily="34" charset="0"/>
                      </a:endParaRPr>
                    </a:p>
                  </a:txBody>
                  <a:tcPr marL="50579" marR="50579" marT="0" marB="0"/>
                </a:tc>
                <a:tc>
                  <a:txBody>
                    <a:bodyPr/>
                    <a:lstStyle/>
                    <a:p>
                      <a:pPr marL="0" marR="0" algn="ctr">
                        <a:lnSpc>
                          <a:spcPct val="107000"/>
                        </a:lnSpc>
                        <a:spcBef>
                          <a:spcPts val="0"/>
                        </a:spcBef>
                        <a:spcAft>
                          <a:spcPts val="0"/>
                        </a:spcAft>
                      </a:pPr>
                      <a:r>
                        <a:rPr lang="ar-SA" sz="800">
                          <a:effectLst/>
                        </a:rPr>
                        <a:t>استعفا</a:t>
                      </a:r>
                      <a:endParaRPr lang="en-US" sz="800">
                        <a:effectLst/>
                        <a:latin typeface="Calibri" panose="020F0502020204030204" pitchFamily="34" charset="0"/>
                        <a:ea typeface="Calibri" panose="020F0502020204030204" pitchFamily="34" charset="0"/>
                        <a:cs typeface="Arial" panose="020B0604020202020204" pitchFamily="34" charset="0"/>
                      </a:endParaRPr>
                    </a:p>
                  </a:txBody>
                  <a:tcPr marL="50579" marR="50579" marT="0" marB="0"/>
                </a:tc>
                <a:tc>
                  <a:txBody>
                    <a:bodyPr/>
                    <a:lstStyle/>
                    <a:p>
                      <a:pPr marL="0" marR="0" algn="ctr" rtl="1">
                        <a:lnSpc>
                          <a:spcPct val="107000"/>
                        </a:lnSpc>
                        <a:spcBef>
                          <a:spcPts val="0"/>
                        </a:spcBef>
                        <a:spcAft>
                          <a:spcPts val="0"/>
                        </a:spcAft>
                      </a:pPr>
                      <a:r>
                        <a:rPr lang="ar-SA" sz="800" dirty="0">
                          <a:effectLst/>
                        </a:rPr>
                        <a:t>12</a:t>
                      </a:r>
                      <a:endParaRPr lang="en-US" sz="800" dirty="0">
                        <a:effectLst/>
                        <a:latin typeface="Calibri" panose="020F0502020204030204" pitchFamily="34" charset="0"/>
                        <a:ea typeface="Calibri" panose="020F0502020204030204" pitchFamily="34" charset="0"/>
                        <a:cs typeface="Arial" panose="020B0604020202020204" pitchFamily="34" charset="0"/>
                      </a:endParaRPr>
                    </a:p>
                  </a:txBody>
                  <a:tcPr marL="50579" marR="50579" marT="0" marB="0"/>
                </a:tc>
              </a:tr>
              <a:tr h="226808">
                <a:tc>
                  <a:txBody>
                    <a:bodyPr/>
                    <a:lstStyle/>
                    <a:p>
                      <a:pPr marL="0" marR="0" algn="ctr" rtl="1">
                        <a:lnSpc>
                          <a:spcPct val="107000"/>
                        </a:lnSpc>
                        <a:spcBef>
                          <a:spcPts val="0"/>
                        </a:spcBef>
                        <a:spcAft>
                          <a:spcPts val="0"/>
                        </a:spcAft>
                      </a:pPr>
                      <a:r>
                        <a:rPr lang="ar-SA" sz="1050" dirty="0">
                          <a:effectLst/>
                        </a:rPr>
                        <a:t>*</a:t>
                      </a:r>
                      <a:endParaRPr lang="en-US" sz="1050" dirty="0">
                        <a:effectLst/>
                        <a:latin typeface="Calibri" panose="020F0502020204030204" pitchFamily="34" charset="0"/>
                        <a:ea typeface="Calibri" panose="020F0502020204030204" pitchFamily="34" charset="0"/>
                        <a:cs typeface="Arial" panose="020B0604020202020204" pitchFamily="34" charset="0"/>
                      </a:endParaRPr>
                    </a:p>
                  </a:txBody>
                  <a:tcPr marL="50579" marR="50579" marT="0" marB="0"/>
                </a:tc>
                <a:tc>
                  <a:txBody>
                    <a:bodyPr/>
                    <a:lstStyle/>
                    <a:p>
                      <a:pPr marL="0" marR="0" algn="ctr">
                        <a:lnSpc>
                          <a:spcPct val="107000"/>
                        </a:lnSpc>
                        <a:spcBef>
                          <a:spcPts val="0"/>
                        </a:spcBef>
                        <a:spcAft>
                          <a:spcPts val="0"/>
                        </a:spcAft>
                      </a:pPr>
                      <a:r>
                        <a:rPr lang="ar-SA" sz="800">
                          <a:effectLst/>
                        </a:rPr>
                        <a:t>تمدید ماموریت آموزشی خارج از کشور</a:t>
                      </a:r>
                      <a:endParaRPr lang="en-US" sz="800">
                        <a:effectLst/>
                        <a:latin typeface="Calibri" panose="020F0502020204030204" pitchFamily="34" charset="0"/>
                        <a:ea typeface="Calibri" panose="020F0502020204030204" pitchFamily="34" charset="0"/>
                        <a:cs typeface="Arial" panose="020B0604020202020204" pitchFamily="34" charset="0"/>
                      </a:endParaRPr>
                    </a:p>
                  </a:txBody>
                  <a:tcPr marL="50579" marR="50579" marT="0" marB="0"/>
                </a:tc>
                <a:tc>
                  <a:txBody>
                    <a:bodyPr/>
                    <a:lstStyle/>
                    <a:p>
                      <a:pPr marL="0" marR="0" algn="ctr" rtl="1">
                        <a:lnSpc>
                          <a:spcPct val="107000"/>
                        </a:lnSpc>
                        <a:spcBef>
                          <a:spcPts val="0"/>
                        </a:spcBef>
                        <a:spcAft>
                          <a:spcPts val="0"/>
                        </a:spcAft>
                      </a:pPr>
                      <a:r>
                        <a:rPr lang="ar-SA" sz="800">
                          <a:effectLst/>
                        </a:rPr>
                        <a:t>40</a:t>
                      </a:r>
                      <a:endParaRPr lang="en-US" sz="800">
                        <a:effectLst/>
                        <a:latin typeface="Calibri" panose="020F0502020204030204" pitchFamily="34" charset="0"/>
                        <a:ea typeface="Calibri" panose="020F0502020204030204" pitchFamily="34" charset="0"/>
                        <a:cs typeface="Arial" panose="020B0604020202020204" pitchFamily="34" charset="0"/>
                      </a:endParaRPr>
                    </a:p>
                  </a:txBody>
                  <a:tcPr marL="50579" marR="50579" marT="0" marB="0"/>
                </a:tc>
                <a:tc>
                  <a:txBody>
                    <a:bodyPr/>
                    <a:lstStyle/>
                    <a:p>
                      <a:pPr marL="0" marR="0" algn="ctr">
                        <a:lnSpc>
                          <a:spcPct val="107000"/>
                        </a:lnSpc>
                        <a:spcBef>
                          <a:spcPts val="0"/>
                        </a:spcBef>
                        <a:spcAft>
                          <a:spcPts val="0"/>
                        </a:spcAft>
                      </a:pPr>
                      <a:r>
                        <a:rPr lang="en-US" sz="1050" dirty="0">
                          <a:effectLst/>
                        </a:rPr>
                        <a:t> </a:t>
                      </a:r>
                      <a:endParaRPr lang="en-US" sz="1050" dirty="0">
                        <a:effectLst/>
                        <a:latin typeface="Calibri" panose="020F0502020204030204" pitchFamily="34" charset="0"/>
                        <a:ea typeface="Calibri" panose="020F0502020204030204" pitchFamily="34" charset="0"/>
                        <a:cs typeface="Arial" panose="020B0604020202020204" pitchFamily="34" charset="0"/>
                      </a:endParaRPr>
                    </a:p>
                  </a:txBody>
                  <a:tcPr marL="50579" marR="50579" marT="0" marB="0"/>
                </a:tc>
                <a:tc>
                  <a:txBody>
                    <a:bodyPr/>
                    <a:lstStyle/>
                    <a:p>
                      <a:pPr marL="0" marR="0" algn="ctr">
                        <a:lnSpc>
                          <a:spcPct val="107000"/>
                        </a:lnSpc>
                        <a:spcBef>
                          <a:spcPts val="0"/>
                        </a:spcBef>
                        <a:spcAft>
                          <a:spcPts val="0"/>
                        </a:spcAft>
                      </a:pPr>
                      <a:r>
                        <a:rPr lang="ar-SA" sz="800">
                          <a:effectLst/>
                        </a:rPr>
                        <a:t>از کار افتادگی</a:t>
                      </a:r>
                      <a:endParaRPr lang="en-US" sz="800">
                        <a:effectLst/>
                        <a:latin typeface="Calibri" panose="020F0502020204030204" pitchFamily="34" charset="0"/>
                        <a:ea typeface="Calibri" panose="020F0502020204030204" pitchFamily="34" charset="0"/>
                        <a:cs typeface="Arial" panose="020B0604020202020204" pitchFamily="34" charset="0"/>
                      </a:endParaRPr>
                    </a:p>
                  </a:txBody>
                  <a:tcPr marL="50579" marR="50579" marT="0" marB="0"/>
                </a:tc>
                <a:tc>
                  <a:txBody>
                    <a:bodyPr/>
                    <a:lstStyle/>
                    <a:p>
                      <a:pPr marL="0" marR="0" algn="ctr" rtl="1">
                        <a:lnSpc>
                          <a:spcPct val="107000"/>
                        </a:lnSpc>
                        <a:spcBef>
                          <a:spcPts val="0"/>
                        </a:spcBef>
                        <a:spcAft>
                          <a:spcPts val="0"/>
                        </a:spcAft>
                      </a:pPr>
                      <a:r>
                        <a:rPr lang="ar-SA" sz="800" dirty="0">
                          <a:effectLst/>
                        </a:rPr>
                        <a:t>13</a:t>
                      </a:r>
                      <a:endParaRPr lang="en-US" sz="800" dirty="0">
                        <a:effectLst/>
                        <a:latin typeface="Calibri" panose="020F0502020204030204" pitchFamily="34" charset="0"/>
                        <a:ea typeface="Calibri" panose="020F0502020204030204" pitchFamily="34" charset="0"/>
                        <a:cs typeface="Arial" panose="020B0604020202020204" pitchFamily="34" charset="0"/>
                      </a:endParaRPr>
                    </a:p>
                  </a:txBody>
                  <a:tcPr marL="50579" marR="50579" marT="0" marB="0"/>
                </a:tc>
              </a:tr>
              <a:tr h="226808">
                <a:tc>
                  <a:txBody>
                    <a:bodyPr/>
                    <a:lstStyle/>
                    <a:p>
                      <a:pPr marL="0" marR="0" algn="ctr">
                        <a:lnSpc>
                          <a:spcPct val="107000"/>
                        </a:lnSpc>
                        <a:spcBef>
                          <a:spcPts val="0"/>
                        </a:spcBef>
                        <a:spcAft>
                          <a:spcPts val="0"/>
                        </a:spcAft>
                      </a:pPr>
                      <a:r>
                        <a:rPr lang="en-US" sz="1050" dirty="0">
                          <a:effectLst/>
                        </a:rPr>
                        <a:t> </a:t>
                      </a:r>
                      <a:endParaRPr lang="en-US" sz="1050" dirty="0">
                        <a:effectLst/>
                        <a:latin typeface="Calibri" panose="020F0502020204030204" pitchFamily="34" charset="0"/>
                        <a:ea typeface="Calibri" panose="020F0502020204030204" pitchFamily="34" charset="0"/>
                        <a:cs typeface="Arial" panose="020B0604020202020204" pitchFamily="34" charset="0"/>
                      </a:endParaRPr>
                    </a:p>
                  </a:txBody>
                  <a:tcPr marL="50579" marR="50579" marT="0" marB="0"/>
                </a:tc>
                <a:tc>
                  <a:txBody>
                    <a:bodyPr/>
                    <a:lstStyle/>
                    <a:p>
                      <a:pPr marL="0" marR="0" algn="ctr">
                        <a:lnSpc>
                          <a:spcPct val="107000"/>
                        </a:lnSpc>
                        <a:spcBef>
                          <a:spcPts val="0"/>
                        </a:spcBef>
                        <a:spcAft>
                          <a:spcPts val="0"/>
                        </a:spcAft>
                      </a:pPr>
                      <a:r>
                        <a:rPr lang="ar-SA" sz="800" dirty="0">
                          <a:effectLst/>
                        </a:rPr>
                        <a:t>بازخرید خدمت</a:t>
                      </a:r>
                      <a:endParaRPr lang="en-US" sz="800" dirty="0">
                        <a:effectLst/>
                        <a:latin typeface="Calibri" panose="020F0502020204030204" pitchFamily="34" charset="0"/>
                        <a:ea typeface="Calibri" panose="020F0502020204030204" pitchFamily="34" charset="0"/>
                        <a:cs typeface="Arial" panose="020B0604020202020204" pitchFamily="34" charset="0"/>
                      </a:endParaRPr>
                    </a:p>
                  </a:txBody>
                  <a:tcPr marL="50579" marR="50579" marT="0" marB="0"/>
                </a:tc>
                <a:tc>
                  <a:txBody>
                    <a:bodyPr/>
                    <a:lstStyle/>
                    <a:p>
                      <a:pPr marL="0" marR="0" algn="ctr" rtl="1">
                        <a:lnSpc>
                          <a:spcPct val="107000"/>
                        </a:lnSpc>
                        <a:spcBef>
                          <a:spcPts val="0"/>
                        </a:spcBef>
                        <a:spcAft>
                          <a:spcPts val="0"/>
                        </a:spcAft>
                      </a:pPr>
                      <a:r>
                        <a:rPr lang="ar-SA" sz="800">
                          <a:effectLst/>
                        </a:rPr>
                        <a:t>41</a:t>
                      </a:r>
                      <a:endParaRPr lang="en-US" sz="800">
                        <a:effectLst/>
                        <a:latin typeface="Calibri" panose="020F0502020204030204" pitchFamily="34" charset="0"/>
                        <a:ea typeface="Calibri" panose="020F0502020204030204" pitchFamily="34" charset="0"/>
                        <a:cs typeface="Arial" panose="020B0604020202020204" pitchFamily="34" charset="0"/>
                      </a:endParaRPr>
                    </a:p>
                  </a:txBody>
                  <a:tcPr marL="50579" marR="50579" marT="0" marB="0"/>
                </a:tc>
                <a:tc>
                  <a:txBody>
                    <a:bodyPr/>
                    <a:lstStyle/>
                    <a:p>
                      <a:pPr marL="0" marR="0" algn="ctr" rtl="1">
                        <a:lnSpc>
                          <a:spcPct val="107000"/>
                        </a:lnSpc>
                        <a:spcBef>
                          <a:spcPts val="0"/>
                        </a:spcBef>
                        <a:spcAft>
                          <a:spcPts val="0"/>
                        </a:spcAft>
                      </a:pPr>
                      <a:r>
                        <a:rPr lang="ar-SA" sz="1050">
                          <a:effectLst/>
                        </a:rPr>
                        <a:t>*</a:t>
                      </a:r>
                      <a:endParaRPr lang="en-US" sz="1050">
                        <a:effectLst/>
                        <a:latin typeface="Calibri" panose="020F0502020204030204" pitchFamily="34" charset="0"/>
                        <a:ea typeface="Calibri" panose="020F0502020204030204" pitchFamily="34" charset="0"/>
                        <a:cs typeface="Arial" panose="020B0604020202020204" pitchFamily="34" charset="0"/>
                      </a:endParaRPr>
                    </a:p>
                  </a:txBody>
                  <a:tcPr marL="50579" marR="50579" marT="0" marB="0"/>
                </a:tc>
                <a:tc>
                  <a:txBody>
                    <a:bodyPr/>
                    <a:lstStyle/>
                    <a:p>
                      <a:pPr marL="0" marR="0" algn="ctr">
                        <a:lnSpc>
                          <a:spcPct val="107000"/>
                        </a:lnSpc>
                        <a:spcBef>
                          <a:spcPts val="0"/>
                        </a:spcBef>
                        <a:spcAft>
                          <a:spcPts val="0"/>
                        </a:spcAft>
                      </a:pPr>
                      <a:r>
                        <a:rPr lang="ar-SA" sz="800">
                          <a:effectLst/>
                        </a:rPr>
                        <a:t>انتقال ورودی</a:t>
                      </a:r>
                      <a:endParaRPr lang="en-US" sz="800">
                        <a:effectLst/>
                        <a:latin typeface="Calibri" panose="020F0502020204030204" pitchFamily="34" charset="0"/>
                        <a:ea typeface="Calibri" panose="020F0502020204030204" pitchFamily="34" charset="0"/>
                        <a:cs typeface="Arial" panose="020B0604020202020204" pitchFamily="34" charset="0"/>
                      </a:endParaRPr>
                    </a:p>
                  </a:txBody>
                  <a:tcPr marL="50579" marR="50579" marT="0" marB="0"/>
                </a:tc>
                <a:tc>
                  <a:txBody>
                    <a:bodyPr/>
                    <a:lstStyle/>
                    <a:p>
                      <a:pPr marL="0" marR="0" algn="ctr" rtl="1">
                        <a:lnSpc>
                          <a:spcPct val="107000"/>
                        </a:lnSpc>
                        <a:spcBef>
                          <a:spcPts val="0"/>
                        </a:spcBef>
                        <a:spcAft>
                          <a:spcPts val="0"/>
                        </a:spcAft>
                      </a:pPr>
                      <a:r>
                        <a:rPr lang="ar-SA" sz="800" dirty="0">
                          <a:effectLst/>
                        </a:rPr>
                        <a:t>14</a:t>
                      </a:r>
                      <a:endParaRPr lang="en-US" sz="800" dirty="0">
                        <a:effectLst/>
                        <a:latin typeface="Calibri" panose="020F0502020204030204" pitchFamily="34" charset="0"/>
                        <a:ea typeface="Calibri" panose="020F0502020204030204" pitchFamily="34" charset="0"/>
                        <a:cs typeface="Arial" panose="020B0604020202020204" pitchFamily="34" charset="0"/>
                      </a:endParaRPr>
                    </a:p>
                  </a:txBody>
                  <a:tcPr marL="50579" marR="50579" marT="0" marB="0"/>
                </a:tc>
              </a:tr>
              <a:tr h="226808">
                <a:tc>
                  <a:txBody>
                    <a:bodyPr/>
                    <a:lstStyle/>
                    <a:p>
                      <a:pPr marL="0" marR="0" algn="ctr" rtl="1">
                        <a:lnSpc>
                          <a:spcPct val="107000"/>
                        </a:lnSpc>
                        <a:spcBef>
                          <a:spcPts val="0"/>
                        </a:spcBef>
                        <a:spcAft>
                          <a:spcPts val="0"/>
                        </a:spcAft>
                      </a:pPr>
                      <a:r>
                        <a:rPr lang="ar-SA" sz="1050">
                          <a:effectLst/>
                        </a:rPr>
                        <a:t>*</a:t>
                      </a:r>
                      <a:endParaRPr lang="en-US" sz="1050">
                        <a:effectLst/>
                        <a:latin typeface="Calibri" panose="020F0502020204030204" pitchFamily="34" charset="0"/>
                        <a:ea typeface="Calibri" panose="020F0502020204030204" pitchFamily="34" charset="0"/>
                        <a:cs typeface="Arial" panose="020B0604020202020204" pitchFamily="34" charset="0"/>
                      </a:endParaRPr>
                    </a:p>
                  </a:txBody>
                  <a:tcPr marL="50579" marR="50579" marT="0" marB="0"/>
                </a:tc>
                <a:tc>
                  <a:txBody>
                    <a:bodyPr/>
                    <a:lstStyle/>
                    <a:p>
                      <a:pPr marL="0" marR="0" algn="ctr">
                        <a:lnSpc>
                          <a:spcPct val="107000"/>
                        </a:lnSpc>
                        <a:spcBef>
                          <a:spcPts val="0"/>
                        </a:spcBef>
                        <a:spcAft>
                          <a:spcPts val="0"/>
                        </a:spcAft>
                      </a:pPr>
                      <a:r>
                        <a:rPr lang="ar-SA" sz="800">
                          <a:effectLst/>
                        </a:rPr>
                        <a:t>تمدید ماموریت آموزشی</a:t>
                      </a:r>
                      <a:endParaRPr lang="en-US" sz="800">
                        <a:effectLst/>
                        <a:latin typeface="Calibri" panose="020F0502020204030204" pitchFamily="34" charset="0"/>
                        <a:ea typeface="Calibri" panose="020F0502020204030204" pitchFamily="34" charset="0"/>
                        <a:cs typeface="Arial" panose="020B0604020202020204" pitchFamily="34" charset="0"/>
                      </a:endParaRPr>
                    </a:p>
                  </a:txBody>
                  <a:tcPr marL="50579" marR="50579" marT="0" marB="0"/>
                </a:tc>
                <a:tc>
                  <a:txBody>
                    <a:bodyPr/>
                    <a:lstStyle/>
                    <a:p>
                      <a:pPr marL="0" marR="0" algn="ctr" rtl="1">
                        <a:lnSpc>
                          <a:spcPct val="107000"/>
                        </a:lnSpc>
                        <a:spcBef>
                          <a:spcPts val="0"/>
                        </a:spcBef>
                        <a:spcAft>
                          <a:spcPts val="0"/>
                        </a:spcAft>
                      </a:pPr>
                      <a:r>
                        <a:rPr lang="ar-SA" sz="800">
                          <a:effectLst/>
                        </a:rPr>
                        <a:t>42</a:t>
                      </a:r>
                      <a:endParaRPr lang="en-US" sz="800">
                        <a:effectLst/>
                        <a:latin typeface="Calibri" panose="020F0502020204030204" pitchFamily="34" charset="0"/>
                        <a:ea typeface="Calibri" panose="020F0502020204030204" pitchFamily="34" charset="0"/>
                        <a:cs typeface="Arial" panose="020B0604020202020204" pitchFamily="34" charset="0"/>
                      </a:endParaRPr>
                    </a:p>
                  </a:txBody>
                  <a:tcPr marL="50579" marR="50579" marT="0" marB="0"/>
                </a:tc>
                <a:tc>
                  <a:txBody>
                    <a:bodyPr/>
                    <a:lstStyle/>
                    <a:p>
                      <a:pPr marL="0" marR="0" algn="ctr">
                        <a:lnSpc>
                          <a:spcPct val="107000"/>
                        </a:lnSpc>
                        <a:spcBef>
                          <a:spcPts val="0"/>
                        </a:spcBef>
                        <a:spcAft>
                          <a:spcPts val="0"/>
                        </a:spcAft>
                      </a:pPr>
                      <a:r>
                        <a:rPr lang="en-US" sz="1050" dirty="0">
                          <a:effectLst/>
                        </a:rPr>
                        <a:t> </a:t>
                      </a:r>
                      <a:endParaRPr lang="en-US" sz="1050" dirty="0">
                        <a:effectLst/>
                        <a:latin typeface="Calibri" panose="020F0502020204030204" pitchFamily="34" charset="0"/>
                        <a:ea typeface="Calibri" panose="020F0502020204030204" pitchFamily="34" charset="0"/>
                        <a:cs typeface="Arial" panose="020B0604020202020204" pitchFamily="34" charset="0"/>
                      </a:endParaRPr>
                    </a:p>
                  </a:txBody>
                  <a:tcPr marL="50579" marR="50579" marT="0" marB="0"/>
                </a:tc>
                <a:tc>
                  <a:txBody>
                    <a:bodyPr/>
                    <a:lstStyle/>
                    <a:p>
                      <a:pPr marL="0" marR="0" algn="ctr">
                        <a:lnSpc>
                          <a:spcPct val="107000"/>
                        </a:lnSpc>
                        <a:spcBef>
                          <a:spcPts val="0"/>
                        </a:spcBef>
                        <a:spcAft>
                          <a:spcPts val="0"/>
                        </a:spcAft>
                      </a:pPr>
                      <a:r>
                        <a:rPr lang="ar-SA" sz="800">
                          <a:effectLst/>
                        </a:rPr>
                        <a:t>انتقال خروجی</a:t>
                      </a:r>
                      <a:endParaRPr lang="en-US" sz="800">
                        <a:effectLst/>
                        <a:latin typeface="Calibri" panose="020F0502020204030204" pitchFamily="34" charset="0"/>
                        <a:ea typeface="Calibri" panose="020F0502020204030204" pitchFamily="34" charset="0"/>
                        <a:cs typeface="Arial" panose="020B0604020202020204" pitchFamily="34" charset="0"/>
                      </a:endParaRPr>
                    </a:p>
                  </a:txBody>
                  <a:tcPr marL="50579" marR="50579" marT="0" marB="0"/>
                </a:tc>
                <a:tc>
                  <a:txBody>
                    <a:bodyPr/>
                    <a:lstStyle/>
                    <a:p>
                      <a:pPr marL="0" marR="0" algn="ctr" rtl="1">
                        <a:lnSpc>
                          <a:spcPct val="107000"/>
                        </a:lnSpc>
                        <a:spcBef>
                          <a:spcPts val="0"/>
                        </a:spcBef>
                        <a:spcAft>
                          <a:spcPts val="0"/>
                        </a:spcAft>
                      </a:pPr>
                      <a:r>
                        <a:rPr lang="ar-SA" sz="800" dirty="0">
                          <a:effectLst/>
                        </a:rPr>
                        <a:t>15</a:t>
                      </a:r>
                      <a:endParaRPr lang="en-US" sz="800" dirty="0">
                        <a:effectLst/>
                        <a:latin typeface="Calibri" panose="020F0502020204030204" pitchFamily="34" charset="0"/>
                        <a:ea typeface="Calibri" panose="020F0502020204030204" pitchFamily="34" charset="0"/>
                        <a:cs typeface="Arial" panose="020B0604020202020204" pitchFamily="34" charset="0"/>
                      </a:endParaRPr>
                    </a:p>
                  </a:txBody>
                  <a:tcPr marL="50579" marR="50579" marT="0" marB="0"/>
                </a:tc>
              </a:tr>
              <a:tr h="226808">
                <a:tc>
                  <a:txBody>
                    <a:bodyPr/>
                    <a:lstStyle/>
                    <a:p>
                      <a:pPr marL="0" marR="0" algn="ctr" rtl="1">
                        <a:lnSpc>
                          <a:spcPct val="107000"/>
                        </a:lnSpc>
                        <a:spcBef>
                          <a:spcPts val="0"/>
                        </a:spcBef>
                        <a:spcAft>
                          <a:spcPts val="0"/>
                        </a:spcAft>
                      </a:pPr>
                      <a:r>
                        <a:rPr lang="ar-SA" sz="1050" dirty="0">
                          <a:effectLst/>
                        </a:rPr>
                        <a:t>*</a:t>
                      </a:r>
                      <a:endParaRPr lang="en-US" sz="1050" dirty="0">
                        <a:effectLst/>
                        <a:latin typeface="Calibri" panose="020F0502020204030204" pitchFamily="34" charset="0"/>
                        <a:ea typeface="Calibri" panose="020F0502020204030204" pitchFamily="34" charset="0"/>
                        <a:cs typeface="Arial" panose="020B0604020202020204" pitchFamily="34" charset="0"/>
                      </a:endParaRPr>
                    </a:p>
                  </a:txBody>
                  <a:tcPr marL="50579" marR="50579" marT="0" marB="0"/>
                </a:tc>
                <a:tc>
                  <a:txBody>
                    <a:bodyPr/>
                    <a:lstStyle/>
                    <a:p>
                      <a:pPr marL="0" marR="0" algn="ctr">
                        <a:lnSpc>
                          <a:spcPct val="107000"/>
                        </a:lnSpc>
                        <a:spcBef>
                          <a:spcPts val="0"/>
                        </a:spcBef>
                        <a:spcAft>
                          <a:spcPts val="0"/>
                        </a:spcAft>
                      </a:pPr>
                      <a:r>
                        <a:rPr lang="ar-SA" sz="800">
                          <a:effectLst/>
                        </a:rPr>
                        <a:t>تمدید ماموریت آموزشی تمام وقت</a:t>
                      </a:r>
                      <a:endParaRPr lang="en-US" sz="800">
                        <a:effectLst/>
                        <a:latin typeface="Calibri" panose="020F0502020204030204" pitchFamily="34" charset="0"/>
                        <a:ea typeface="Calibri" panose="020F0502020204030204" pitchFamily="34" charset="0"/>
                        <a:cs typeface="Arial" panose="020B0604020202020204" pitchFamily="34" charset="0"/>
                      </a:endParaRPr>
                    </a:p>
                  </a:txBody>
                  <a:tcPr marL="50579" marR="50579" marT="0" marB="0"/>
                </a:tc>
                <a:tc>
                  <a:txBody>
                    <a:bodyPr/>
                    <a:lstStyle/>
                    <a:p>
                      <a:pPr marL="0" marR="0" algn="ctr" rtl="1">
                        <a:lnSpc>
                          <a:spcPct val="107000"/>
                        </a:lnSpc>
                        <a:spcBef>
                          <a:spcPts val="0"/>
                        </a:spcBef>
                        <a:spcAft>
                          <a:spcPts val="0"/>
                        </a:spcAft>
                      </a:pPr>
                      <a:r>
                        <a:rPr lang="ar-SA" sz="800">
                          <a:effectLst/>
                        </a:rPr>
                        <a:t>43</a:t>
                      </a:r>
                      <a:endParaRPr lang="en-US" sz="800">
                        <a:effectLst/>
                        <a:latin typeface="Calibri" panose="020F0502020204030204" pitchFamily="34" charset="0"/>
                        <a:ea typeface="Calibri" panose="020F0502020204030204" pitchFamily="34" charset="0"/>
                        <a:cs typeface="Arial" panose="020B0604020202020204" pitchFamily="34" charset="0"/>
                      </a:endParaRPr>
                    </a:p>
                  </a:txBody>
                  <a:tcPr marL="50579" marR="50579" marT="0" marB="0"/>
                </a:tc>
                <a:tc>
                  <a:txBody>
                    <a:bodyPr/>
                    <a:lstStyle/>
                    <a:p>
                      <a:pPr marL="0" marR="0" algn="ctr" rtl="1">
                        <a:lnSpc>
                          <a:spcPct val="107000"/>
                        </a:lnSpc>
                        <a:spcBef>
                          <a:spcPts val="0"/>
                        </a:spcBef>
                        <a:spcAft>
                          <a:spcPts val="0"/>
                        </a:spcAft>
                      </a:pPr>
                      <a:r>
                        <a:rPr lang="ar-SA" sz="1050" dirty="0">
                          <a:effectLst/>
                        </a:rPr>
                        <a:t>*</a:t>
                      </a:r>
                      <a:endParaRPr lang="en-US" sz="1050" dirty="0">
                        <a:effectLst/>
                        <a:latin typeface="Calibri" panose="020F0502020204030204" pitchFamily="34" charset="0"/>
                        <a:ea typeface="Calibri" panose="020F0502020204030204" pitchFamily="34" charset="0"/>
                        <a:cs typeface="Arial" panose="020B0604020202020204" pitchFamily="34" charset="0"/>
                      </a:endParaRPr>
                    </a:p>
                  </a:txBody>
                  <a:tcPr marL="50579" marR="50579" marT="0" marB="0"/>
                </a:tc>
                <a:tc>
                  <a:txBody>
                    <a:bodyPr/>
                    <a:lstStyle/>
                    <a:p>
                      <a:pPr marL="0" marR="0" algn="ctr">
                        <a:lnSpc>
                          <a:spcPct val="107000"/>
                        </a:lnSpc>
                        <a:spcBef>
                          <a:spcPts val="0"/>
                        </a:spcBef>
                        <a:spcAft>
                          <a:spcPts val="0"/>
                        </a:spcAft>
                      </a:pPr>
                      <a:r>
                        <a:rPr lang="ar-SA" sz="800">
                          <a:effectLst/>
                        </a:rPr>
                        <a:t>انتقال و انتصاب</a:t>
                      </a:r>
                      <a:endParaRPr lang="en-US" sz="800">
                        <a:effectLst/>
                        <a:latin typeface="Calibri" panose="020F0502020204030204" pitchFamily="34" charset="0"/>
                        <a:ea typeface="Calibri" panose="020F0502020204030204" pitchFamily="34" charset="0"/>
                        <a:cs typeface="Arial" panose="020B0604020202020204" pitchFamily="34" charset="0"/>
                      </a:endParaRPr>
                    </a:p>
                  </a:txBody>
                  <a:tcPr marL="50579" marR="50579" marT="0" marB="0"/>
                </a:tc>
                <a:tc>
                  <a:txBody>
                    <a:bodyPr/>
                    <a:lstStyle/>
                    <a:p>
                      <a:pPr marL="0" marR="0" algn="ctr" rtl="1">
                        <a:lnSpc>
                          <a:spcPct val="107000"/>
                        </a:lnSpc>
                        <a:spcBef>
                          <a:spcPts val="0"/>
                        </a:spcBef>
                        <a:spcAft>
                          <a:spcPts val="0"/>
                        </a:spcAft>
                      </a:pPr>
                      <a:r>
                        <a:rPr lang="ar-SA" sz="800" dirty="0">
                          <a:effectLst/>
                        </a:rPr>
                        <a:t>16</a:t>
                      </a:r>
                      <a:endParaRPr lang="en-US" sz="800" dirty="0">
                        <a:effectLst/>
                        <a:latin typeface="Calibri" panose="020F0502020204030204" pitchFamily="34" charset="0"/>
                        <a:ea typeface="Calibri" panose="020F0502020204030204" pitchFamily="34" charset="0"/>
                        <a:cs typeface="Arial" panose="020B0604020202020204" pitchFamily="34" charset="0"/>
                      </a:endParaRPr>
                    </a:p>
                  </a:txBody>
                  <a:tcPr marL="50579" marR="50579" marT="0" marB="0"/>
                </a:tc>
              </a:tr>
              <a:tr h="226808">
                <a:tc>
                  <a:txBody>
                    <a:bodyPr/>
                    <a:lstStyle/>
                    <a:p>
                      <a:pPr marL="0" marR="0" algn="ctr" rtl="1">
                        <a:lnSpc>
                          <a:spcPct val="107000"/>
                        </a:lnSpc>
                        <a:spcBef>
                          <a:spcPts val="0"/>
                        </a:spcBef>
                        <a:spcAft>
                          <a:spcPts val="0"/>
                        </a:spcAft>
                      </a:pPr>
                      <a:r>
                        <a:rPr lang="ar-SA" sz="1050" dirty="0">
                          <a:effectLst/>
                        </a:rPr>
                        <a:t>*</a:t>
                      </a:r>
                      <a:endParaRPr lang="en-US" sz="1050" dirty="0">
                        <a:effectLst/>
                        <a:latin typeface="Calibri" panose="020F0502020204030204" pitchFamily="34" charset="0"/>
                        <a:ea typeface="Calibri" panose="020F0502020204030204" pitchFamily="34" charset="0"/>
                        <a:cs typeface="Arial" panose="020B0604020202020204" pitchFamily="34" charset="0"/>
                      </a:endParaRPr>
                    </a:p>
                  </a:txBody>
                  <a:tcPr marL="50579" marR="50579" marT="0" marB="0"/>
                </a:tc>
                <a:tc>
                  <a:txBody>
                    <a:bodyPr/>
                    <a:lstStyle/>
                    <a:p>
                      <a:pPr marL="0" marR="0" algn="ctr">
                        <a:lnSpc>
                          <a:spcPct val="107000"/>
                        </a:lnSpc>
                        <a:spcBef>
                          <a:spcPts val="0"/>
                        </a:spcBef>
                        <a:spcAft>
                          <a:spcPts val="0"/>
                        </a:spcAft>
                      </a:pPr>
                      <a:r>
                        <a:rPr lang="ar-SA" sz="800">
                          <a:effectLst/>
                        </a:rPr>
                        <a:t>جانباز حالت اشتغال</a:t>
                      </a:r>
                      <a:endParaRPr lang="en-US" sz="800">
                        <a:effectLst/>
                        <a:latin typeface="Calibri" panose="020F0502020204030204" pitchFamily="34" charset="0"/>
                        <a:ea typeface="Calibri" panose="020F0502020204030204" pitchFamily="34" charset="0"/>
                        <a:cs typeface="Arial" panose="020B0604020202020204" pitchFamily="34" charset="0"/>
                      </a:endParaRPr>
                    </a:p>
                  </a:txBody>
                  <a:tcPr marL="50579" marR="50579" marT="0" marB="0"/>
                </a:tc>
                <a:tc>
                  <a:txBody>
                    <a:bodyPr/>
                    <a:lstStyle/>
                    <a:p>
                      <a:pPr marL="0" marR="0" algn="ctr" rtl="1">
                        <a:lnSpc>
                          <a:spcPct val="107000"/>
                        </a:lnSpc>
                        <a:spcBef>
                          <a:spcPts val="0"/>
                        </a:spcBef>
                        <a:spcAft>
                          <a:spcPts val="0"/>
                        </a:spcAft>
                      </a:pPr>
                      <a:r>
                        <a:rPr lang="ar-SA" sz="800">
                          <a:effectLst/>
                        </a:rPr>
                        <a:t>44</a:t>
                      </a:r>
                      <a:endParaRPr lang="en-US" sz="800">
                        <a:effectLst/>
                        <a:latin typeface="Calibri" panose="020F0502020204030204" pitchFamily="34" charset="0"/>
                        <a:ea typeface="Calibri" panose="020F0502020204030204" pitchFamily="34" charset="0"/>
                        <a:cs typeface="Arial" panose="020B0604020202020204" pitchFamily="34" charset="0"/>
                      </a:endParaRPr>
                    </a:p>
                  </a:txBody>
                  <a:tcPr marL="50579" marR="50579" marT="0" marB="0"/>
                </a:tc>
                <a:tc>
                  <a:txBody>
                    <a:bodyPr/>
                    <a:lstStyle/>
                    <a:p>
                      <a:pPr marL="0" marR="0" algn="ctr" rtl="1">
                        <a:lnSpc>
                          <a:spcPct val="107000"/>
                        </a:lnSpc>
                        <a:spcBef>
                          <a:spcPts val="0"/>
                        </a:spcBef>
                        <a:spcAft>
                          <a:spcPts val="0"/>
                        </a:spcAft>
                      </a:pPr>
                      <a:r>
                        <a:rPr lang="ar-SA" sz="1050" dirty="0">
                          <a:effectLst/>
                        </a:rPr>
                        <a:t>*</a:t>
                      </a:r>
                      <a:endParaRPr lang="en-US" sz="1050" dirty="0">
                        <a:effectLst/>
                        <a:latin typeface="Calibri" panose="020F0502020204030204" pitchFamily="34" charset="0"/>
                        <a:ea typeface="Calibri" panose="020F0502020204030204" pitchFamily="34" charset="0"/>
                        <a:cs typeface="Arial" panose="020B0604020202020204" pitchFamily="34" charset="0"/>
                      </a:endParaRPr>
                    </a:p>
                  </a:txBody>
                  <a:tcPr marL="50579" marR="50579" marT="0" marB="0"/>
                </a:tc>
                <a:tc>
                  <a:txBody>
                    <a:bodyPr/>
                    <a:lstStyle/>
                    <a:p>
                      <a:pPr marL="0" marR="0" algn="ctr">
                        <a:lnSpc>
                          <a:spcPct val="107000"/>
                        </a:lnSpc>
                        <a:spcBef>
                          <a:spcPts val="0"/>
                        </a:spcBef>
                        <a:spcAft>
                          <a:spcPts val="0"/>
                        </a:spcAft>
                      </a:pPr>
                      <a:r>
                        <a:rPr lang="ar-SA" sz="800">
                          <a:effectLst/>
                        </a:rPr>
                        <a:t>خدمت نیمه وقت تا سه سال</a:t>
                      </a:r>
                      <a:endParaRPr lang="en-US" sz="800">
                        <a:effectLst/>
                        <a:latin typeface="Calibri" panose="020F0502020204030204" pitchFamily="34" charset="0"/>
                        <a:ea typeface="Calibri" panose="020F0502020204030204" pitchFamily="34" charset="0"/>
                        <a:cs typeface="Arial" panose="020B0604020202020204" pitchFamily="34" charset="0"/>
                      </a:endParaRPr>
                    </a:p>
                  </a:txBody>
                  <a:tcPr marL="50579" marR="50579" marT="0" marB="0"/>
                </a:tc>
                <a:tc>
                  <a:txBody>
                    <a:bodyPr/>
                    <a:lstStyle/>
                    <a:p>
                      <a:pPr marL="0" marR="0" algn="ctr" rtl="1">
                        <a:lnSpc>
                          <a:spcPct val="107000"/>
                        </a:lnSpc>
                        <a:spcBef>
                          <a:spcPts val="0"/>
                        </a:spcBef>
                        <a:spcAft>
                          <a:spcPts val="0"/>
                        </a:spcAft>
                      </a:pPr>
                      <a:r>
                        <a:rPr lang="ar-SA" sz="800" dirty="0">
                          <a:effectLst/>
                        </a:rPr>
                        <a:t>17</a:t>
                      </a:r>
                      <a:endParaRPr lang="en-US" sz="800" dirty="0">
                        <a:effectLst/>
                        <a:latin typeface="Calibri" panose="020F0502020204030204" pitchFamily="34" charset="0"/>
                        <a:ea typeface="Calibri" panose="020F0502020204030204" pitchFamily="34" charset="0"/>
                        <a:cs typeface="Arial" panose="020B0604020202020204" pitchFamily="34" charset="0"/>
                      </a:endParaRPr>
                    </a:p>
                  </a:txBody>
                  <a:tcPr marL="50579" marR="50579" marT="0" marB="0"/>
                </a:tc>
              </a:tr>
              <a:tr h="226808">
                <a:tc>
                  <a:txBody>
                    <a:bodyPr/>
                    <a:lstStyle/>
                    <a:p>
                      <a:pPr marL="0" marR="0" algn="ctr" rtl="1">
                        <a:lnSpc>
                          <a:spcPct val="107000"/>
                        </a:lnSpc>
                        <a:spcBef>
                          <a:spcPts val="0"/>
                        </a:spcBef>
                        <a:spcAft>
                          <a:spcPts val="0"/>
                        </a:spcAft>
                      </a:pPr>
                      <a:r>
                        <a:rPr lang="ar-SA" sz="1050" dirty="0">
                          <a:effectLst/>
                        </a:rPr>
                        <a:t>*</a:t>
                      </a:r>
                      <a:endParaRPr lang="en-US" sz="1050" dirty="0">
                        <a:effectLst/>
                        <a:latin typeface="Calibri" panose="020F0502020204030204" pitchFamily="34" charset="0"/>
                        <a:ea typeface="Calibri" panose="020F0502020204030204" pitchFamily="34" charset="0"/>
                        <a:cs typeface="Arial" panose="020B0604020202020204" pitchFamily="34" charset="0"/>
                      </a:endParaRPr>
                    </a:p>
                  </a:txBody>
                  <a:tcPr marL="50579" marR="50579" marT="0" marB="0"/>
                </a:tc>
                <a:tc>
                  <a:txBody>
                    <a:bodyPr/>
                    <a:lstStyle/>
                    <a:p>
                      <a:pPr marL="0" marR="0" algn="ctr">
                        <a:lnSpc>
                          <a:spcPct val="107000"/>
                        </a:lnSpc>
                        <a:spcBef>
                          <a:spcPts val="0"/>
                        </a:spcBef>
                        <a:spcAft>
                          <a:spcPts val="0"/>
                        </a:spcAft>
                      </a:pPr>
                      <a:r>
                        <a:rPr lang="ar-SA" sz="800">
                          <a:effectLst/>
                        </a:rPr>
                        <a:t>خاتمه ماموریت آموزشی</a:t>
                      </a:r>
                      <a:endParaRPr lang="en-US" sz="800">
                        <a:effectLst/>
                        <a:latin typeface="Calibri" panose="020F0502020204030204" pitchFamily="34" charset="0"/>
                        <a:ea typeface="Calibri" panose="020F0502020204030204" pitchFamily="34" charset="0"/>
                        <a:cs typeface="Arial" panose="020B0604020202020204" pitchFamily="34" charset="0"/>
                      </a:endParaRPr>
                    </a:p>
                  </a:txBody>
                  <a:tcPr marL="50579" marR="50579" marT="0" marB="0"/>
                </a:tc>
                <a:tc>
                  <a:txBody>
                    <a:bodyPr/>
                    <a:lstStyle/>
                    <a:p>
                      <a:pPr marL="0" marR="0" algn="ctr" rtl="1">
                        <a:lnSpc>
                          <a:spcPct val="107000"/>
                        </a:lnSpc>
                        <a:spcBef>
                          <a:spcPts val="0"/>
                        </a:spcBef>
                        <a:spcAft>
                          <a:spcPts val="0"/>
                        </a:spcAft>
                      </a:pPr>
                      <a:r>
                        <a:rPr lang="ar-SA" sz="800">
                          <a:effectLst/>
                        </a:rPr>
                        <a:t>45</a:t>
                      </a:r>
                      <a:endParaRPr lang="en-US" sz="800">
                        <a:effectLst/>
                        <a:latin typeface="Calibri" panose="020F0502020204030204" pitchFamily="34" charset="0"/>
                        <a:ea typeface="Calibri" panose="020F0502020204030204" pitchFamily="34" charset="0"/>
                        <a:cs typeface="Arial" panose="020B0604020202020204" pitchFamily="34" charset="0"/>
                      </a:endParaRPr>
                    </a:p>
                  </a:txBody>
                  <a:tcPr marL="50579" marR="50579" marT="0" marB="0"/>
                </a:tc>
                <a:tc>
                  <a:txBody>
                    <a:bodyPr/>
                    <a:lstStyle/>
                    <a:p>
                      <a:pPr marL="0" marR="0" algn="ctr" rtl="1">
                        <a:lnSpc>
                          <a:spcPct val="107000"/>
                        </a:lnSpc>
                        <a:spcBef>
                          <a:spcPts val="0"/>
                        </a:spcBef>
                        <a:spcAft>
                          <a:spcPts val="0"/>
                        </a:spcAft>
                      </a:pPr>
                      <a:r>
                        <a:rPr lang="ar-SA" sz="1050" dirty="0">
                          <a:effectLst/>
                        </a:rPr>
                        <a:t>*</a:t>
                      </a:r>
                      <a:endParaRPr lang="en-US" sz="1050" dirty="0">
                        <a:effectLst/>
                        <a:latin typeface="Calibri" panose="020F0502020204030204" pitchFamily="34" charset="0"/>
                        <a:ea typeface="Calibri" panose="020F0502020204030204" pitchFamily="34" charset="0"/>
                        <a:cs typeface="Arial" panose="020B0604020202020204" pitchFamily="34" charset="0"/>
                      </a:endParaRPr>
                    </a:p>
                  </a:txBody>
                  <a:tcPr marL="50579" marR="50579" marT="0" marB="0"/>
                </a:tc>
                <a:tc>
                  <a:txBody>
                    <a:bodyPr/>
                    <a:lstStyle/>
                    <a:p>
                      <a:pPr marL="0" marR="0" algn="ctr">
                        <a:lnSpc>
                          <a:spcPct val="107000"/>
                        </a:lnSpc>
                        <a:spcBef>
                          <a:spcPts val="0"/>
                        </a:spcBef>
                        <a:spcAft>
                          <a:spcPts val="0"/>
                        </a:spcAft>
                      </a:pPr>
                      <a:r>
                        <a:rPr lang="ar-SA" sz="800">
                          <a:effectLst/>
                        </a:rPr>
                        <a:t>ماموریت آموزشی تمام وقت</a:t>
                      </a:r>
                      <a:endParaRPr lang="en-US" sz="800">
                        <a:effectLst/>
                        <a:latin typeface="Calibri" panose="020F0502020204030204" pitchFamily="34" charset="0"/>
                        <a:ea typeface="Calibri" panose="020F0502020204030204" pitchFamily="34" charset="0"/>
                        <a:cs typeface="Arial" panose="020B0604020202020204" pitchFamily="34" charset="0"/>
                      </a:endParaRPr>
                    </a:p>
                  </a:txBody>
                  <a:tcPr marL="50579" marR="50579" marT="0" marB="0"/>
                </a:tc>
                <a:tc>
                  <a:txBody>
                    <a:bodyPr/>
                    <a:lstStyle/>
                    <a:p>
                      <a:pPr marL="0" marR="0" algn="ctr" rtl="1">
                        <a:lnSpc>
                          <a:spcPct val="107000"/>
                        </a:lnSpc>
                        <a:spcBef>
                          <a:spcPts val="0"/>
                        </a:spcBef>
                        <a:spcAft>
                          <a:spcPts val="0"/>
                        </a:spcAft>
                      </a:pPr>
                      <a:r>
                        <a:rPr lang="ar-SA" sz="800" dirty="0">
                          <a:effectLst/>
                        </a:rPr>
                        <a:t>18</a:t>
                      </a:r>
                      <a:endParaRPr lang="en-US" sz="800" dirty="0">
                        <a:effectLst/>
                        <a:latin typeface="Calibri" panose="020F0502020204030204" pitchFamily="34" charset="0"/>
                        <a:ea typeface="Calibri" panose="020F0502020204030204" pitchFamily="34" charset="0"/>
                        <a:cs typeface="Arial" panose="020B0604020202020204" pitchFamily="34" charset="0"/>
                      </a:endParaRPr>
                    </a:p>
                  </a:txBody>
                  <a:tcPr marL="50579" marR="50579" marT="0" marB="0"/>
                </a:tc>
              </a:tr>
              <a:tr h="226808">
                <a:tc>
                  <a:txBody>
                    <a:bodyPr/>
                    <a:lstStyle/>
                    <a:p>
                      <a:pPr marL="0" marR="0" algn="ctr" rtl="1">
                        <a:lnSpc>
                          <a:spcPct val="107000"/>
                        </a:lnSpc>
                        <a:spcBef>
                          <a:spcPts val="0"/>
                        </a:spcBef>
                        <a:spcAft>
                          <a:spcPts val="0"/>
                        </a:spcAft>
                      </a:pPr>
                      <a:r>
                        <a:rPr lang="ar-SA" sz="1050">
                          <a:effectLst/>
                        </a:rPr>
                        <a:t>*</a:t>
                      </a:r>
                      <a:endParaRPr lang="en-US" sz="1050">
                        <a:effectLst/>
                        <a:latin typeface="Calibri" panose="020F0502020204030204" pitchFamily="34" charset="0"/>
                        <a:ea typeface="Calibri" panose="020F0502020204030204" pitchFamily="34" charset="0"/>
                        <a:cs typeface="Arial" panose="020B0604020202020204" pitchFamily="34" charset="0"/>
                      </a:endParaRPr>
                    </a:p>
                  </a:txBody>
                  <a:tcPr marL="50579" marR="50579" marT="0" marB="0"/>
                </a:tc>
                <a:tc>
                  <a:txBody>
                    <a:bodyPr/>
                    <a:lstStyle/>
                    <a:p>
                      <a:pPr marL="0" marR="0" algn="ctr">
                        <a:lnSpc>
                          <a:spcPct val="107000"/>
                        </a:lnSpc>
                        <a:spcBef>
                          <a:spcPts val="0"/>
                        </a:spcBef>
                        <a:spcAft>
                          <a:spcPts val="0"/>
                        </a:spcAft>
                      </a:pPr>
                      <a:r>
                        <a:rPr lang="ar-SA" sz="800">
                          <a:effectLst/>
                        </a:rPr>
                        <a:t>خدمت نیمه وقت بیش از 3 سال</a:t>
                      </a:r>
                      <a:endParaRPr lang="en-US" sz="800">
                        <a:effectLst/>
                        <a:latin typeface="Calibri" panose="020F0502020204030204" pitchFamily="34" charset="0"/>
                        <a:ea typeface="Calibri" panose="020F0502020204030204" pitchFamily="34" charset="0"/>
                        <a:cs typeface="Arial" panose="020B0604020202020204" pitchFamily="34" charset="0"/>
                      </a:endParaRPr>
                    </a:p>
                  </a:txBody>
                  <a:tcPr marL="50579" marR="50579" marT="0" marB="0"/>
                </a:tc>
                <a:tc>
                  <a:txBody>
                    <a:bodyPr/>
                    <a:lstStyle/>
                    <a:p>
                      <a:pPr marL="0" marR="0" algn="ctr" rtl="1">
                        <a:lnSpc>
                          <a:spcPct val="107000"/>
                        </a:lnSpc>
                        <a:spcBef>
                          <a:spcPts val="0"/>
                        </a:spcBef>
                        <a:spcAft>
                          <a:spcPts val="0"/>
                        </a:spcAft>
                      </a:pPr>
                      <a:r>
                        <a:rPr lang="ar-SA" sz="800">
                          <a:effectLst/>
                        </a:rPr>
                        <a:t>46</a:t>
                      </a:r>
                      <a:endParaRPr lang="en-US" sz="800">
                        <a:effectLst/>
                        <a:latin typeface="Calibri" panose="020F0502020204030204" pitchFamily="34" charset="0"/>
                        <a:ea typeface="Calibri" panose="020F0502020204030204" pitchFamily="34" charset="0"/>
                        <a:cs typeface="Arial" panose="020B0604020202020204" pitchFamily="34" charset="0"/>
                      </a:endParaRPr>
                    </a:p>
                  </a:txBody>
                  <a:tcPr marL="50579" marR="50579" marT="0" marB="0"/>
                </a:tc>
                <a:tc>
                  <a:txBody>
                    <a:bodyPr/>
                    <a:lstStyle/>
                    <a:p>
                      <a:pPr marL="0" marR="0" algn="ctr" rtl="1">
                        <a:lnSpc>
                          <a:spcPct val="107000"/>
                        </a:lnSpc>
                        <a:spcBef>
                          <a:spcPts val="0"/>
                        </a:spcBef>
                        <a:spcAft>
                          <a:spcPts val="0"/>
                        </a:spcAft>
                      </a:pPr>
                      <a:r>
                        <a:rPr lang="ar-SA" sz="1050" dirty="0">
                          <a:effectLst/>
                        </a:rPr>
                        <a:t>*</a:t>
                      </a:r>
                      <a:endParaRPr lang="en-US" sz="1050" dirty="0">
                        <a:effectLst/>
                        <a:latin typeface="Calibri" panose="020F0502020204030204" pitchFamily="34" charset="0"/>
                        <a:ea typeface="Calibri" panose="020F0502020204030204" pitchFamily="34" charset="0"/>
                        <a:cs typeface="Arial" panose="020B0604020202020204" pitchFamily="34" charset="0"/>
                      </a:endParaRPr>
                    </a:p>
                  </a:txBody>
                  <a:tcPr marL="50579" marR="50579" marT="0" marB="0"/>
                </a:tc>
                <a:tc>
                  <a:txBody>
                    <a:bodyPr/>
                    <a:lstStyle/>
                    <a:p>
                      <a:pPr marL="0" marR="0" algn="ctr">
                        <a:lnSpc>
                          <a:spcPct val="107000"/>
                        </a:lnSpc>
                        <a:spcBef>
                          <a:spcPts val="0"/>
                        </a:spcBef>
                        <a:spcAft>
                          <a:spcPts val="0"/>
                        </a:spcAft>
                      </a:pPr>
                      <a:r>
                        <a:rPr lang="ar-SA" sz="800">
                          <a:effectLst/>
                        </a:rPr>
                        <a:t>ماموریت آموزشی نیمه وقت</a:t>
                      </a:r>
                      <a:endParaRPr lang="en-US" sz="800">
                        <a:effectLst/>
                        <a:latin typeface="Calibri" panose="020F0502020204030204" pitchFamily="34" charset="0"/>
                        <a:ea typeface="Calibri" panose="020F0502020204030204" pitchFamily="34" charset="0"/>
                        <a:cs typeface="Arial" panose="020B0604020202020204" pitchFamily="34" charset="0"/>
                      </a:endParaRPr>
                    </a:p>
                  </a:txBody>
                  <a:tcPr marL="50579" marR="50579" marT="0" marB="0"/>
                </a:tc>
                <a:tc>
                  <a:txBody>
                    <a:bodyPr/>
                    <a:lstStyle/>
                    <a:p>
                      <a:pPr marL="0" marR="0" algn="ctr" rtl="1">
                        <a:lnSpc>
                          <a:spcPct val="107000"/>
                        </a:lnSpc>
                        <a:spcBef>
                          <a:spcPts val="0"/>
                        </a:spcBef>
                        <a:spcAft>
                          <a:spcPts val="0"/>
                        </a:spcAft>
                      </a:pPr>
                      <a:r>
                        <a:rPr lang="ar-SA" sz="800" dirty="0">
                          <a:effectLst/>
                        </a:rPr>
                        <a:t>19</a:t>
                      </a:r>
                      <a:endParaRPr lang="en-US" sz="800" dirty="0">
                        <a:effectLst/>
                        <a:latin typeface="Calibri" panose="020F0502020204030204" pitchFamily="34" charset="0"/>
                        <a:ea typeface="Calibri" panose="020F0502020204030204" pitchFamily="34" charset="0"/>
                        <a:cs typeface="Arial" panose="020B0604020202020204" pitchFamily="34" charset="0"/>
                      </a:endParaRPr>
                    </a:p>
                  </a:txBody>
                  <a:tcPr marL="50579" marR="50579" marT="0" marB="0"/>
                </a:tc>
              </a:tr>
              <a:tr h="226808">
                <a:tc>
                  <a:txBody>
                    <a:bodyPr/>
                    <a:lstStyle/>
                    <a:p>
                      <a:pPr marL="0" marR="0" algn="ctr" rtl="1">
                        <a:lnSpc>
                          <a:spcPct val="107000"/>
                        </a:lnSpc>
                        <a:spcBef>
                          <a:spcPts val="0"/>
                        </a:spcBef>
                        <a:spcAft>
                          <a:spcPts val="0"/>
                        </a:spcAft>
                      </a:pPr>
                      <a:r>
                        <a:rPr lang="ar-SA" sz="1050" dirty="0">
                          <a:effectLst/>
                        </a:rPr>
                        <a:t>*</a:t>
                      </a:r>
                      <a:endParaRPr lang="en-US" sz="1050" dirty="0">
                        <a:effectLst/>
                        <a:latin typeface="Calibri" panose="020F0502020204030204" pitchFamily="34" charset="0"/>
                        <a:ea typeface="Calibri" panose="020F0502020204030204" pitchFamily="34" charset="0"/>
                        <a:cs typeface="Arial" panose="020B0604020202020204" pitchFamily="34" charset="0"/>
                      </a:endParaRPr>
                    </a:p>
                  </a:txBody>
                  <a:tcPr marL="50579" marR="50579" marT="0" marB="0"/>
                </a:tc>
                <a:tc>
                  <a:txBody>
                    <a:bodyPr/>
                    <a:lstStyle/>
                    <a:p>
                      <a:pPr marL="0" marR="0" algn="ctr">
                        <a:lnSpc>
                          <a:spcPct val="107000"/>
                        </a:lnSpc>
                        <a:spcBef>
                          <a:spcPts val="0"/>
                        </a:spcBef>
                        <a:spcAft>
                          <a:spcPts val="0"/>
                        </a:spcAft>
                      </a:pPr>
                      <a:r>
                        <a:rPr lang="ar-SA" sz="800">
                          <a:effectLst/>
                        </a:rPr>
                        <a:t>ماموریت آموزشی خارج از کشور</a:t>
                      </a:r>
                      <a:endParaRPr lang="en-US" sz="800">
                        <a:effectLst/>
                        <a:latin typeface="Calibri" panose="020F0502020204030204" pitchFamily="34" charset="0"/>
                        <a:ea typeface="Calibri" panose="020F0502020204030204" pitchFamily="34" charset="0"/>
                        <a:cs typeface="Arial" panose="020B0604020202020204" pitchFamily="34" charset="0"/>
                      </a:endParaRPr>
                    </a:p>
                  </a:txBody>
                  <a:tcPr marL="50579" marR="50579" marT="0" marB="0"/>
                </a:tc>
                <a:tc>
                  <a:txBody>
                    <a:bodyPr/>
                    <a:lstStyle/>
                    <a:p>
                      <a:pPr marL="0" marR="0" algn="ctr" rtl="1">
                        <a:lnSpc>
                          <a:spcPct val="107000"/>
                        </a:lnSpc>
                        <a:spcBef>
                          <a:spcPts val="0"/>
                        </a:spcBef>
                        <a:spcAft>
                          <a:spcPts val="0"/>
                        </a:spcAft>
                      </a:pPr>
                      <a:r>
                        <a:rPr lang="ar-SA" sz="800">
                          <a:effectLst/>
                        </a:rPr>
                        <a:t>47</a:t>
                      </a:r>
                      <a:endParaRPr lang="en-US" sz="800">
                        <a:effectLst/>
                        <a:latin typeface="Calibri" panose="020F0502020204030204" pitchFamily="34" charset="0"/>
                        <a:ea typeface="Calibri" panose="020F0502020204030204" pitchFamily="34" charset="0"/>
                        <a:cs typeface="Arial" panose="020B0604020202020204" pitchFamily="34" charset="0"/>
                      </a:endParaRPr>
                    </a:p>
                  </a:txBody>
                  <a:tcPr marL="50579" marR="50579" marT="0" marB="0"/>
                </a:tc>
                <a:tc>
                  <a:txBody>
                    <a:bodyPr/>
                    <a:lstStyle/>
                    <a:p>
                      <a:pPr marL="0" marR="0" algn="ctr">
                        <a:lnSpc>
                          <a:spcPct val="107000"/>
                        </a:lnSpc>
                        <a:spcBef>
                          <a:spcPts val="0"/>
                        </a:spcBef>
                        <a:spcAft>
                          <a:spcPts val="0"/>
                        </a:spcAft>
                      </a:pPr>
                      <a:r>
                        <a:rPr lang="en-US" sz="1050" dirty="0">
                          <a:effectLst/>
                        </a:rPr>
                        <a:t> </a:t>
                      </a:r>
                      <a:endParaRPr lang="en-US" sz="1050" dirty="0">
                        <a:effectLst/>
                        <a:latin typeface="Calibri" panose="020F0502020204030204" pitchFamily="34" charset="0"/>
                        <a:ea typeface="Calibri" panose="020F0502020204030204" pitchFamily="34" charset="0"/>
                        <a:cs typeface="Arial" panose="020B0604020202020204" pitchFamily="34" charset="0"/>
                      </a:endParaRPr>
                    </a:p>
                  </a:txBody>
                  <a:tcPr marL="50579" marR="50579" marT="0" marB="0"/>
                </a:tc>
                <a:tc>
                  <a:txBody>
                    <a:bodyPr/>
                    <a:lstStyle/>
                    <a:p>
                      <a:pPr marL="0" marR="0" algn="ctr">
                        <a:lnSpc>
                          <a:spcPct val="107000"/>
                        </a:lnSpc>
                        <a:spcBef>
                          <a:spcPts val="0"/>
                        </a:spcBef>
                        <a:spcAft>
                          <a:spcPts val="0"/>
                        </a:spcAft>
                      </a:pPr>
                      <a:r>
                        <a:rPr lang="ar-SA" sz="800">
                          <a:effectLst/>
                        </a:rPr>
                        <a:t>پایان طرح</a:t>
                      </a:r>
                      <a:endParaRPr lang="en-US" sz="800">
                        <a:effectLst/>
                        <a:latin typeface="Calibri" panose="020F0502020204030204" pitchFamily="34" charset="0"/>
                        <a:ea typeface="Calibri" panose="020F0502020204030204" pitchFamily="34" charset="0"/>
                        <a:cs typeface="Arial" panose="020B0604020202020204" pitchFamily="34" charset="0"/>
                      </a:endParaRPr>
                    </a:p>
                  </a:txBody>
                  <a:tcPr marL="50579" marR="50579" marT="0" marB="0"/>
                </a:tc>
                <a:tc>
                  <a:txBody>
                    <a:bodyPr/>
                    <a:lstStyle/>
                    <a:p>
                      <a:pPr marL="0" marR="0" algn="ctr" rtl="1">
                        <a:lnSpc>
                          <a:spcPct val="107000"/>
                        </a:lnSpc>
                        <a:spcBef>
                          <a:spcPts val="0"/>
                        </a:spcBef>
                        <a:spcAft>
                          <a:spcPts val="0"/>
                        </a:spcAft>
                      </a:pPr>
                      <a:r>
                        <a:rPr lang="ar-SA" sz="800" dirty="0">
                          <a:effectLst/>
                        </a:rPr>
                        <a:t>20</a:t>
                      </a:r>
                      <a:endParaRPr lang="en-US" sz="800" dirty="0">
                        <a:effectLst/>
                        <a:latin typeface="Calibri" panose="020F0502020204030204" pitchFamily="34" charset="0"/>
                        <a:ea typeface="Calibri" panose="020F0502020204030204" pitchFamily="34" charset="0"/>
                        <a:cs typeface="Arial" panose="020B0604020202020204" pitchFamily="34" charset="0"/>
                      </a:endParaRPr>
                    </a:p>
                  </a:txBody>
                  <a:tcPr marL="50579" marR="50579" marT="0" marB="0"/>
                </a:tc>
              </a:tr>
              <a:tr h="255792">
                <a:tc>
                  <a:txBody>
                    <a:bodyPr/>
                    <a:lstStyle/>
                    <a:p>
                      <a:pPr marL="0" marR="0" algn="ctr" rtl="1">
                        <a:lnSpc>
                          <a:spcPct val="107000"/>
                        </a:lnSpc>
                        <a:spcBef>
                          <a:spcPts val="0"/>
                        </a:spcBef>
                        <a:spcAft>
                          <a:spcPts val="0"/>
                        </a:spcAft>
                      </a:pPr>
                      <a:r>
                        <a:rPr lang="ar-SA" sz="1050" dirty="0">
                          <a:effectLst/>
                        </a:rPr>
                        <a:t>*</a:t>
                      </a:r>
                      <a:endParaRPr lang="en-US" sz="1050" dirty="0">
                        <a:effectLst/>
                        <a:latin typeface="Calibri" panose="020F0502020204030204" pitchFamily="34" charset="0"/>
                        <a:ea typeface="Calibri" panose="020F0502020204030204" pitchFamily="34" charset="0"/>
                        <a:cs typeface="Arial" panose="020B0604020202020204" pitchFamily="34" charset="0"/>
                      </a:endParaRPr>
                    </a:p>
                  </a:txBody>
                  <a:tcPr marL="50579" marR="50579" marT="0" marB="0"/>
                </a:tc>
                <a:tc>
                  <a:txBody>
                    <a:bodyPr/>
                    <a:lstStyle/>
                    <a:p>
                      <a:pPr marL="0" marR="0" algn="ctr">
                        <a:lnSpc>
                          <a:spcPct val="107000"/>
                        </a:lnSpc>
                        <a:spcBef>
                          <a:spcPts val="0"/>
                        </a:spcBef>
                        <a:spcAft>
                          <a:spcPts val="0"/>
                        </a:spcAft>
                      </a:pPr>
                      <a:r>
                        <a:rPr lang="ar-SA" sz="800" dirty="0">
                          <a:effectLst/>
                        </a:rPr>
                        <a:t>ماموریت (داخلی)</a:t>
                      </a:r>
                      <a:endParaRPr lang="en-US" sz="800" dirty="0">
                        <a:effectLst/>
                        <a:latin typeface="Calibri" panose="020F0502020204030204" pitchFamily="34" charset="0"/>
                        <a:ea typeface="Calibri" panose="020F0502020204030204" pitchFamily="34" charset="0"/>
                        <a:cs typeface="Arial" panose="020B0604020202020204" pitchFamily="34" charset="0"/>
                      </a:endParaRPr>
                    </a:p>
                  </a:txBody>
                  <a:tcPr marL="50579" marR="50579" marT="0" marB="0"/>
                </a:tc>
                <a:tc>
                  <a:txBody>
                    <a:bodyPr/>
                    <a:lstStyle/>
                    <a:p>
                      <a:pPr marL="0" marR="0" algn="ctr" rtl="1">
                        <a:lnSpc>
                          <a:spcPct val="107000"/>
                        </a:lnSpc>
                        <a:spcBef>
                          <a:spcPts val="0"/>
                        </a:spcBef>
                        <a:spcAft>
                          <a:spcPts val="0"/>
                        </a:spcAft>
                      </a:pPr>
                      <a:r>
                        <a:rPr lang="ar-SA" sz="800" dirty="0">
                          <a:effectLst/>
                        </a:rPr>
                        <a:t>48</a:t>
                      </a:r>
                      <a:endParaRPr lang="en-US" sz="800" dirty="0">
                        <a:effectLst/>
                        <a:latin typeface="Calibri" panose="020F0502020204030204" pitchFamily="34" charset="0"/>
                        <a:ea typeface="Calibri" panose="020F0502020204030204" pitchFamily="34" charset="0"/>
                        <a:cs typeface="Arial" panose="020B0604020202020204" pitchFamily="34" charset="0"/>
                      </a:endParaRPr>
                    </a:p>
                  </a:txBody>
                  <a:tcPr marL="50579" marR="50579" marT="0" marB="0"/>
                </a:tc>
                <a:tc>
                  <a:txBody>
                    <a:bodyPr/>
                    <a:lstStyle/>
                    <a:p>
                      <a:pPr marL="0" marR="0" algn="ctr">
                        <a:lnSpc>
                          <a:spcPct val="107000"/>
                        </a:lnSpc>
                        <a:spcBef>
                          <a:spcPts val="0"/>
                        </a:spcBef>
                        <a:spcAft>
                          <a:spcPts val="0"/>
                        </a:spcAft>
                      </a:pPr>
                      <a:r>
                        <a:rPr lang="en-US" sz="1050" dirty="0">
                          <a:effectLst/>
                        </a:rPr>
                        <a:t> </a:t>
                      </a:r>
                      <a:endParaRPr lang="en-US" sz="1050" dirty="0">
                        <a:effectLst/>
                        <a:latin typeface="Calibri" panose="020F0502020204030204" pitchFamily="34" charset="0"/>
                        <a:ea typeface="Calibri" panose="020F0502020204030204" pitchFamily="34" charset="0"/>
                        <a:cs typeface="Arial" panose="020B0604020202020204" pitchFamily="34" charset="0"/>
                      </a:endParaRPr>
                    </a:p>
                  </a:txBody>
                  <a:tcPr marL="50579" marR="50579" marT="0" marB="0"/>
                </a:tc>
                <a:tc>
                  <a:txBody>
                    <a:bodyPr/>
                    <a:lstStyle/>
                    <a:p>
                      <a:pPr marL="0" marR="0" algn="ctr">
                        <a:lnSpc>
                          <a:spcPct val="107000"/>
                        </a:lnSpc>
                        <a:spcBef>
                          <a:spcPts val="0"/>
                        </a:spcBef>
                        <a:spcAft>
                          <a:spcPts val="0"/>
                        </a:spcAft>
                      </a:pPr>
                      <a:r>
                        <a:rPr lang="ar-SA" sz="800" dirty="0">
                          <a:effectLst/>
                        </a:rPr>
                        <a:t>ترک خدمت</a:t>
                      </a:r>
                      <a:endParaRPr lang="en-US" sz="800" dirty="0">
                        <a:effectLst/>
                        <a:latin typeface="Calibri" panose="020F0502020204030204" pitchFamily="34" charset="0"/>
                        <a:ea typeface="Calibri" panose="020F0502020204030204" pitchFamily="34" charset="0"/>
                        <a:cs typeface="Arial" panose="020B0604020202020204" pitchFamily="34" charset="0"/>
                      </a:endParaRPr>
                    </a:p>
                  </a:txBody>
                  <a:tcPr marL="50579" marR="50579" marT="0" marB="0"/>
                </a:tc>
                <a:tc>
                  <a:txBody>
                    <a:bodyPr/>
                    <a:lstStyle/>
                    <a:p>
                      <a:pPr marL="0" marR="0" algn="ctr" rtl="1">
                        <a:lnSpc>
                          <a:spcPct val="107000"/>
                        </a:lnSpc>
                        <a:spcBef>
                          <a:spcPts val="0"/>
                        </a:spcBef>
                        <a:spcAft>
                          <a:spcPts val="0"/>
                        </a:spcAft>
                      </a:pPr>
                      <a:r>
                        <a:rPr lang="ar-SA" sz="800" dirty="0">
                          <a:effectLst/>
                        </a:rPr>
                        <a:t>21</a:t>
                      </a:r>
                      <a:endParaRPr lang="en-US" sz="800" dirty="0">
                        <a:effectLst/>
                        <a:latin typeface="Calibri" panose="020F0502020204030204" pitchFamily="34" charset="0"/>
                        <a:ea typeface="Calibri" panose="020F0502020204030204" pitchFamily="34" charset="0"/>
                        <a:cs typeface="Arial" panose="020B0604020202020204" pitchFamily="34" charset="0"/>
                      </a:endParaRPr>
                    </a:p>
                  </a:txBody>
                  <a:tcPr marL="50579" marR="50579" marT="0" marB="0"/>
                </a:tc>
              </a:tr>
              <a:tr h="226808">
                <a:tc>
                  <a:txBody>
                    <a:bodyPr/>
                    <a:lstStyle/>
                    <a:p>
                      <a:pPr marL="0" marR="0" algn="ctr">
                        <a:lnSpc>
                          <a:spcPct val="107000"/>
                        </a:lnSpc>
                        <a:spcBef>
                          <a:spcPts val="0"/>
                        </a:spcBef>
                        <a:spcAft>
                          <a:spcPts val="0"/>
                        </a:spcAft>
                      </a:pPr>
                      <a:r>
                        <a:rPr lang="en-US" sz="1050">
                          <a:effectLst/>
                        </a:rPr>
                        <a:t> </a:t>
                      </a:r>
                      <a:endParaRPr lang="en-US" sz="1050">
                        <a:effectLst/>
                        <a:latin typeface="Calibri" panose="020F0502020204030204" pitchFamily="34" charset="0"/>
                        <a:ea typeface="Calibri" panose="020F0502020204030204" pitchFamily="34" charset="0"/>
                        <a:cs typeface="Arial" panose="020B0604020202020204" pitchFamily="34" charset="0"/>
                      </a:endParaRPr>
                    </a:p>
                  </a:txBody>
                  <a:tcPr marL="50579" marR="50579" marT="0" marB="0"/>
                </a:tc>
                <a:tc>
                  <a:txBody>
                    <a:bodyPr/>
                    <a:lstStyle/>
                    <a:p>
                      <a:pPr marL="0" marR="0" algn="ctr">
                        <a:lnSpc>
                          <a:spcPct val="107000"/>
                        </a:lnSpc>
                        <a:spcBef>
                          <a:spcPts val="0"/>
                        </a:spcBef>
                        <a:spcAft>
                          <a:spcPts val="0"/>
                        </a:spcAft>
                      </a:pPr>
                      <a:r>
                        <a:rPr lang="ar-SA" sz="800">
                          <a:effectLst/>
                        </a:rPr>
                        <a:t>آماده به خدمت قراردادی</a:t>
                      </a:r>
                      <a:endParaRPr lang="en-US" sz="800">
                        <a:effectLst/>
                        <a:latin typeface="Calibri" panose="020F0502020204030204" pitchFamily="34" charset="0"/>
                        <a:ea typeface="Calibri" panose="020F0502020204030204" pitchFamily="34" charset="0"/>
                        <a:cs typeface="Arial" panose="020B0604020202020204" pitchFamily="34" charset="0"/>
                      </a:endParaRPr>
                    </a:p>
                  </a:txBody>
                  <a:tcPr marL="50579" marR="50579" marT="0" marB="0"/>
                </a:tc>
                <a:tc>
                  <a:txBody>
                    <a:bodyPr/>
                    <a:lstStyle/>
                    <a:p>
                      <a:pPr marL="0" marR="0" algn="ctr" rtl="1">
                        <a:lnSpc>
                          <a:spcPct val="107000"/>
                        </a:lnSpc>
                        <a:spcBef>
                          <a:spcPts val="0"/>
                        </a:spcBef>
                        <a:spcAft>
                          <a:spcPts val="0"/>
                        </a:spcAft>
                      </a:pPr>
                      <a:r>
                        <a:rPr lang="ar-SA" sz="800">
                          <a:effectLst/>
                        </a:rPr>
                        <a:t>49</a:t>
                      </a:r>
                      <a:endParaRPr lang="en-US" sz="800">
                        <a:effectLst/>
                        <a:latin typeface="Calibri" panose="020F0502020204030204" pitchFamily="34" charset="0"/>
                        <a:ea typeface="Calibri" panose="020F0502020204030204" pitchFamily="34" charset="0"/>
                        <a:cs typeface="Arial" panose="020B0604020202020204" pitchFamily="34" charset="0"/>
                      </a:endParaRPr>
                    </a:p>
                  </a:txBody>
                  <a:tcPr marL="50579" marR="50579" marT="0" marB="0"/>
                </a:tc>
                <a:tc>
                  <a:txBody>
                    <a:bodyPr/>
                    <a:lstStyle/>
                    <a:p>
                      <a:pPr marL="0" marR="0" algn="ctr" rtl="1">
                        <a:lnSpc>
                          <a:spcPct val="107000"/>
                        </a:lnSpc>
                        <a:spcBef>
                          <a:spcPts val="0"/>
                        </a:spcBef>
                        <a:spcAft>
                          <a:spcPts val="0"/>
                        </a:spcAft>
                      </a:pPr>
                      <a:r>
                        <a:rPr lang="ar-SA" sz="1050" dirty="0">
                          <a:effectLst/>
                        </a:rPr>
                        <a:t>*</a:t>
                      </a:r>
                      <a:endParaRPr lang="en-US" sz="1050" dirty="0">
                        <a:effectLst/>
                        <a:latin typeface="Calibri" panose="020F0502020204030204" pitchFamily="34" charset="0"/>
                        <a:ea typeface="Calibri" panose="020F0502020204030204" pitchFamily="34" charset="0"/>
                        <a:cs typeface="Arial" panose="020B0604020202020204" pitchFamily="34" charset="0"/>
                      </a:endParaRPr>
                    </a:p>
                  </a:txBody>
                  <a:tcPr marL="50579" marR="50579" marT="0" marB="0"/>
                </a:tc>
                <a:tc>
                  <a:txBody>
                    <a:bodyPr/>
                    <a:lstStyle/>
                    <a:p>
                      <a:pPr marL="0" marR="0" algn="ctr">
                        <a:lnSpc>
                          <a:spcPct val="107000"/>
                        </a:lnSpc>
                        <a:spcBef>
                          <a:spcPts val="0"/>
                        </a:spcBef>
                        <a:spcAft>
                          <a:spcPts val="0"/>
                        </a:spcAft>
                      </a:pPr>
                      <a:r>
                        <a:rPr lang="ar-SA" sz="800">
                          <a:effectLst/>
                        </a:rPr>
                        <a:t>صعب العلاج</a:t>
                      </a:r>
                      <a:endParaRPr lang="en-US" sz="800">
                        <a:effectLst/>
                        <a:latin typeface="Calibri" panose="020F0502020204030204" pitchFamily="34" charset="0"/>
                        <a:ea typeface="Calibri" panose="020F0502020204030204" pitchFamily="34" charset="0"/>
                        <a:cs typeface="Arial" panose="020B0604020202020204" pitchFamily="34" charset="0"/>
                      </a:endParaRPr>
                    </a:p>
                  </a:txBody>
                  <a:tcPr marL="50579" marR="50579" marT="0" marB="0"/>
                </a:tc>
                <a:tc>
                  <a:txBody>
                    <a:bodyPr/>
                    <a:lstStyle/>
                    <a:p>
                      <a:pPr marL="0" marR="0" algn="ctr" rtl="1">
                        <a:lnSpc>
                          <a:spcPct val="107000"/>
                        </a:lnSpc>
                        <a:spcBef>
                          <a:spcPts val="0"/>
                        </a:spcBef>
                        <a:spcAft>
                          <a:spcPts val="0"/>
                        </a:spcAft>
                      </a:pPr>
                      <a:r>
                        <a:rPr lang="ar-SA" sz="800" dirty="0">
                          <a:effectLst/>
                        </a:rPr>
                        <a:t>22</a:t>
                      </a:r>
                      <a:endParaRPr lang="en-US" sz="800" dirty="0">
                        <a:effectLst/>
                        <a:latin typeface="Calibri" panose="020F0502020204030204" pitchFamily="34" charset="0"/>
                        <a:ea typeface="Calibri" panose="020F0502020204030204" pitchFamily="34" charset="0"/>
                        <a:cs typeface="Arial" panose="020B0604020202020204" pitchFamily="34" charset="0"/>
                      </a:endParaRPr>
                    </a:p>
                  </a:txBody>
                  <a:tcPr marL="50579" marR="50579" marT="0" marB="0"/>
                </a:tc>
              </a:tr>
              <a:tr h="226808">
                <a:tc>
                  <a:txBody>
                    <a:bodyPr/>
                    <a:lstStyle/>
                    <a:p>
                      <a:pPr marL="0" marR="0" algn="ctr" rtl="1">
                        <a:lnSpc>
                          <a:spcPct val="107000"/>
                        </a:lnSpc>
                        <a:spcBef>
                          <a:spcPts val="0"/>
                        </a:spcBef>
                        <a:spcAft>
                          <a:spcPts val="0"/>
                        </a:spcAft>
                      </a:pPr>
                      <a:r>
                        <a:rPr lang="ar-SA" sz="1050" dirty="0">
                          <a:effectLst/>
                        </a:rPr>
                        <a:t>*</a:t>
                      </a:r>
                      <a:endParaRPr lang="en-US" sz="1050" dirty="0">
                        <a:effectLst/>
                        <a:latin typeface="Calibri" panose="020F0502020204030204" pitchFamily="34" charset="0"/>
                        <a:ea typeface="Calibri" panose="020F0502020204030204" pitchFamily="34" charset="0"/>
                        <a:cs typeface="Arial" panose="020B0604020202020204" pitchFamily="34" charset="0"/>
                      </a:endParaRPr>
                    </a:p>
                  </a:txBody>
                  <a:tcPr marL="50579" marR="50579" marT="0" marB="0"/>
                </a:tc>
                <a:tc>
                  <a:txBody>
                    <a:bodyPr/>
                    <a:lstStyle/>
                    <a:p>
                      <a:pPr marL="0" marR="0" algn="ctr">
                        <a:lnSpc>
                          <a:spcPct val="107000"/>
                        </a:lnSpc>
                        <a:spcBef>
                          <a:spcPts val="0"/>
                        </a:spcBef>
                        <a:spcAft>
                          <a:spcPts val="0"/>
                        </a:spcAft>
                      </a:pPr>
                      <a:r>
                        <a:rPr lang="ar-SA" sz="800">
                          <a:effectLst/>
                        </a:rPr>
                        <a:t>تمدید ماموریت داخلی</a:t>
                      </a:r>
                      <a:endParaRPr lang="en-US" sz="800">
                        <a:effectLst/>
                        <a:latin typeface="Calibri" panose="020F0502020204030204" pitchFamily="34" charset="0"/>
                        <a:ea typeface="Calibri" panose="020F0502020204030204" pitchFamily="34" charset="0"/>
                        <a:cs typeface="Arial" panose="020B0604020202020204" pitchFamily="34" charset="0"/>
                      </a:endParaRPr>
                    </a:p>
                  </a:txBody>
                  <a:tcPr marL="50579" marR="50579" marT="0" marB="0"/>
                </a:tc>
                <a:tc>
                  <a:txBody>
                    <a:bodyPr/>
                    <a:lstStyle/>
                    <a:p>
                      <a:pPr marL="0" marR="0" algn="ctr" rtl="1">
                        <a:lnSpc>
                          <a:spcPct val="107000"/>
                        </a:lnSpc>
                        <a:spcBef>
                          <a:spcPts val="0"/>
                        </a:spcBef>
                        <a:spcAft>
                          <a:spcPts val="0"/>
                        </a:spcAft>
                      </a:pPr>
                      <a:r>
                        <a:rPr lang="ar-SA" sz="800">
                          <a:effectLst/>
                        </a:rPr>
                        <a:t>50</a:t>
                      </a:r>
                      <a:endParaRPr lang="en-US" sz="800">
                        <a:effectLst/>
                        <a:latin typeface="Calibri" panose="020F0502020204030204" pitchFamily="34" charset="0"/>
                        <a:ea typeface="Calibri" panose="020F0502020204030204" pitchFamily="34" charset="0"/>
                        <a:cs typeface="Arial" panose="020B0604020202020204" pitchFamily="34" charset="0"/>
                      </a:endParaRPr>
                    </a:p>
                  </a:txBody>
                  <a:tcPr marL="50579" marR="50579" marT="0" marB="0"/>
                </a:tc>
                <a:tc>
                  <a:txBody>
                    <a:bodyPr/>
                    <a:lstStyle/>
                    <a:p>
                      <a:pPr marL="0" marR="0" algn="ctr" rtl="1">
                        <a:lnSpc>
                          <a:spcPct val="107000"/>
                        </a:lnSpc>
                        <a:spcBef>
                          <a:spcPts val="0"/>
                        </a:spcBef>
                        <a:spcAft>
                          <a:spcPts val="0"/>
                        </a:spcAft>
                      </a:pPr>
                      <a:r>
                        <a:rPr lang="ar-SA" sz="1050" dirty="0">
                          <a:effectLst/>
                        </a:rPr>
                        <a:t>*</a:t>
                      </a:r>
                      <a:endParaRPr lang="en-US" sz="1050" dirty="0">
                        <a:effectLst/>
                        <a:latin typeface="Calibri" panose="020F0502020204030204" pitchFamily="34" charset="0"/>
                        <a:ea typeface="Calibri" panose="020F0502020204030204" pitchFamily="34" charset="0"/>
                        <a:cs typeface="Arial" panose="020B0604020202020204" pitchFamily="34" charset="0"/>
                      </a:endParaRPr>
                    </a:p>
                  </a:txBody>
                  <a:tcPr marL="50579" marR="50579" marT="0" marB="0"/>
                </a:tc>
                <a:tc>
                  <a:txBody>
                    <a:bodyPr/>
                    <a:lstStyle/>
                    <a:p>
                      <a:pPr marL="0" marR="0" algn="ctr">
                        <a:lnSpc>
                          <a:spcPct val="107000"/>
                        </a:lnSpc>
                        <a:spcBef>
                          <a:spcPts val="0"/>
                        </a:spcBef>
                        <a:spcAft>
                          <a:spcPts val="0"/>
                        </a:spcAft>
                      </a:pPr>
                      <a:r>
                        <a:rPr lang="ar-SA" sz="800">
                          <a:effectLst/>
                        </a:rPr>
                        <a:t>صعب العلاج بیش از یکسال</a:t>
                      </a:r>
                      <a:endParaRPr lang="en-US" sz="800">
                        <a:effectLst/>
                        <a:latin typeface="Calibri" panose="020F0502020204030204" pitchFamily="34" charset="0"/>
                        <a:ea typeface="Calibri" panose="020F0502020204030204" pitchFamily="34" charset="0"/>
                        <a:cs typeface="Arial" panose="020B0604020202020204" pitchFamily="34" charset="0"/>
                      </a:endParaRPr>
                    </a:p>
                  </a:txBody>
                  <a:tcPr marL="50579" marR="50579" marT="0" marB="0"/>
                </a:tc>
                <a:tc>
                  <a:txBody>
                    <a:bodyPr/>
                    <a:lstStyle/>
                    <a:p>
                      <a:pPr marL="0" marR="0" algn="ctr" rtl="1">
                        <a:lnSpc>
                          <a:spcPct val="107000"/>
                        </a:lnSpc>
                        <a:spcBef>
                          <a:spcPts val="0"/>
                        </a:spcBef>
                        <a:spcAft>
                          <a:spcPts val="0"/>
                        </a:spcAft>
                      </a:pPr>
                      <a:r>
                        <a:rPr lang="ar-SA" sz="800" dirty="0">
                          <a:effectLst/>
                        </a:rPr>
                        <a:t>23</a:t>
                      </a:r>
                      <a:endParaRPr lang="en-US" sz="800" dirty="0">
                        <a:effectLst/>
                        <a:latin typeface="Calibri" panose="020F0502020204030204" pitchFamily="34" charset="0"/>
                        <a:ea typeface="Calibri" panose="020F0502020204030204" pitchFamily="34" charset="0"/>
                        <a:cs typeface="Arial" panose="020B0604020202020204" pitchFamily="34" charset="0"/>
                      </a:endParaRPr>
                    </a:p>
                  </a:txBody>
                  <a:tcPr marL="50579" marR="50579" marT="0" marB="0"/>
                </a:tc>
              </a:tr>
              <a:tr h="226808">
                <a:tc>
                  <a:txBody>
                    <a:bodyPr/>
                    <a:lstStyle/>
                    <a:p>
                      <a:pPr marL="0" marR="0" algn="ctr" rtl="1">
                        <a:lnSpc>
                          <a:spcPct val="107000"/>
                        </a:lnSpc>
                        <a:spcBef>
                          <a:spcPts val="0"/>
                        </a:spcBef>
                        <a:spcAft>
                          <a:spcPts val="0"/>
                        </a:spcAft>
                      </a:pPr>
                      <a:r>
                        <a:rPr lang="ar-SA" sz="1050" dirty="0">
                          <a:effectLst/>
                        </a:rPr>
                        <a:t>*</a:t>
                      </a:r>
                      <a:endParaRPr lang="en-US" sz="1050" dirty="0">
                        <a:effectLst/>
                        <a:latin typeface="Calibri" panose="020F0502020204030204" pitchFamily="34" charset="0"/>
                        <a:ea typeface="Calibri" panose="020F0502020204030204" pitchFamily="34" charset="0"/>
                        <a:cs typeface="Arial" panose="020B0604020202020204" pitchFamily="34" charset="0"/>
                      </a:endParaRPr>
                    </a:p>
                  </a:txBody>
                  <a:tcPr marL="50579" marR="50579" marT="0" marB="0"/>
                </a:tc>
                <a:tc>
                  <a:txBody>
                    <a:bodyPr/>
                    <a:lstStyle/>
                    <a:p>
                      <a:pPr marL="0" marR="0" algn="ctr">
                        <a:lnSpc>
                          <a:spcPct val="107000"/>
                        </a:lnSpc>
                        <a:spcBef>
                          <a:spcPts val="0"/>
                        </a:spcBef>
                        <a:spcAft>
                          <a:spcPts val="0"/>
                        </a:spcAft>
                      </a:pPr>
                      <a:r>
                        <a:rPr lang="ar-SA" sz="800">
                          <a:effectLst/>
                        </a:rPr>
                        <a:t>بازنشسته ماده 95</a:t>
                      </a:r>
                      <a:endParaRPr lang="en-US" sz="800">
                        <a:effectLst/>
                        <a:latin typeface="Calibri" panose="020F0502020204030204" pitchFamily="34" charset="0"/>
                        <a:ea typeface="Calibri" panose="020F0502020204030204" pitchFamily="34" charset="0"/>
                        <a:cs typeface="Arial" panose="020B0604020202020204" pitchFamily="34" charset="0"/>
                      </a:endParaRPr>
                    </a:p>
                  </a:txBody>
                  <a:tcPr marL="50579" marR="50579" marT="0" marB="0"/>
                </a:tc>
                <a:tc>
                  <a:txBody>
                    <a:bodyPr/>
                    <a:lstStyle/>
                    <a:p>
                      <a:pPr marL="0" marR="0" algn="ctr" rtl="1">
                        <a:lnSpc>
                          <a:spcPct val="107000"/>
                        </a:lnSpc>
                        <a:spcBef>
                          <a:spcPts val="0"/>
                        </a:spcBef>
                        <a:spcAft>
                          <a:spcPts val="0"/>
                        </a:spcAft>
                      </a:pPr>
                      <a:r>
                        <a:rPr lang="ar-SA" sz="800">
                          <a:effectLst/>
                        </a:rPr>
                        <a:t>51</a:t>
                      </a:r>
                      <a:endParaRPr lang="en-US" sz="800">
                        <a:effectLst/>
                        <a:latin typeface="Calibri" panose="020F0502020204030204" pitchFamily="34" charset="0"/>
                        <a:ea typeface="Calibri" panose="020F0502020204030204" pitchFamily="34" charset="0"/>
                        <a:cs typeface="Arial" panose="020B0604020202020204" pitchFamily="34" charset="0"/>
                      </a:endParaRPr>
                    </a:p>
                  </a:txBody>
                  <a:tcPr marL="50579" marR="50579" marT="0" marB="0"/>
                </a:tc>
                <a:tc>
                  <a:txBody>
                    <a:bodyPr/>
                    <a:lstStyle/>
                    <a:p>
                      <a:pPr marL="0" marR="0" algn="ctr">
                        <a:lnSpc>
                          <a:spcPct val="107000"/>
                        </a:lnSpc>
                        <a:spcBef>
                          <a:spcPts val="0"/>
                        </a:spcBef>
                        <a:spcAft>
                          <a:spcPts val="0"/>
                        </a:spcAft>
                      </a:pPr>
                      <a:r>
                        <a:rPr lang="en-US" sz="1050" dirty="0">
                          <a:effectLst/>
                        </a:rPr>
                        <a:t> </a:t>
                      </a:r>
                      <a:endParaRPr lang="en-US" sz="1050" dirty="0">
                        <a:effectLst/>
                        <a:latin typeface="Calibri" panose="020F0502020204030204" pitchFamily="34" charset="0"/>
                        <a:ea typeface="Calibri" panose="020F0502020204030204" pitchFamily="34" charset="0"/>
                        <a:cs typeface="Arial" panose="020B0604020202020204" pitchFamily="34" charset="0"/>
                      </a:endParaRPr>
                    </a:p>
                  </a:txBody>
                  <a:tcPr marL="50579" marR="50579" marT="0" marB="0"/>
                </a:tc>
                <a:tc>
                  <a:txBody>
                    <a:bodyPr/>
                    <a:lstStyle/>
                    <a:p>
                      <a:pPr marL="0" marR="0" algn="ctr">
                        <a:lnSpc>
                          <a:spcPct val="107000"/>
                        </a:lnSpc>
                        <a:spcBef>
                          <a:spcPts val="0"/>
                        </a:spcBef>
                        <a:spcAft>
                          <a:spcPts val="0"/>
                        </a:spcAft>
                      </a:pPr>
                      <a:r>
                        <a:rPr lang="ar-SA" sz="800">
                          <a:effectLst/>
                        </a:rPr>
                        <a:t>فاصله خدمتی</a:t>
                      </a:r>
                      <a:endParaRPr lang="en-US" sz="800">
                        <a:effectLst/>
                        <a:latin typeface="Calibri" panose="020F0502020204030204" pitchFamily="34" charset="0"/>
                        <a:ea typeface="Calibri" panose="020F0502020204030204" pitchFamily="34" charset="0"/>
                        <a:cs typeface="Arial" panose="020B0604020202020204" pitchFamily="34" charset="0"/>
                      </a:endParaRPr>
                    </a:p>
                  </a:txBody>
                  <a:tcPr marL="50579" marR="50579" marT="0" marB="0"/>
                </a:tc>
                <a:tc>
                  <a:txBody>
                    <a:bodyPr/>
                    <a:lstStyle/>
                    <a:p>
                      <a:pPr marL="0" marR="0" algn="ctr" rtl="1">
                        <a:lnSpc>
                          <a:spcPct val="107000"/>
                        </a:lnSpc>
                        <a:spcBef>
                          <a:spcPts val="0"/>
                        </a:spcBef>
                        <a:spcAft>
                          <a:spcPts val="0"/>
                        </a:spcAft>
                      </a:pPr>
                      <a:r>
                        <a:rPr lang="ar-SA" sz="800" dirty="0">
                          <a:effectLst/>
                        </a:rPr>
                        <a:t>24</a:t>
                      </a:r>
                      <a:endParaRPr lang="en-US" sz="800" dirty="0">
                        <a:effectLst/>
                        <a:latin typeface="Calibri" panose="020F0502020204030204" pitchFamily="34" charset="0"/>
                        <a:ea typeface="Calibri" panose="020F0502020204030204" pitchFamily="34" charset="0"/>
                        <a:cs typeface="Arial" panose="020B0604020202020204" pitchFamily="34" charset="0"/>
                      </a:endParaRPr>
                    </a:p>
                  </a:txBody>
                  <a:tcPr marL="50579" marR="50579" marT="0" marB="0"/>
                </a:tc>
              </a:tr>
              <a:tr h="226808">
                <a:tc>
                  <a:txBody>
                    <a:bodyPr/>
                    <a:lstStyle/>
                    <a:p>
                      <a:pPr marL="0" marR="0" algn="ctr" rtl="1">
                        <a:lnSpc>
                          <a:spcPct val="107000"/>
                        </a:lnSpc>
                        <a:spcBef>
                          <a:spcPts val="0"/>
                        </a:spcBef>
                        <a:spcAft>
                          <a:spcPts val="0"/>
                        </a:spcAft>
                      </a:pPr>
                      <a:r>
                        <a:rPr lang="ar-SA" sz="1050" dirty="0">
                          <a:effectLst/>
                        </a:rPr>
                        <a:t>*</a:t>
                      </a:r>
                      <a:endParaRPr lang="en-US" sz="1050" dirty="0">
                        <a:effectLst/>
                        <a:latin typeface="Calibri" panose="020F0502020204030204" pitchFamily="34" charset="0"/>
                        <a:ea typeface="Calibri" panose="020F0502020204030204" pitchFamily="34" charset="0"/>
                        <a:cs typeface="Arial" panose="020B0604020202020204" pitchFamily="34" charset="0"/>
                      </a:endParaRPr>
                    </a:p>
                  </a:txBody>
                  <a:tcPr marL="50579" marR="50579" marT="0" marB="0"/>
                </a:tc>
                <a:tc>
                  <a:txBody>
                    <a:bodyPr/>
                    <a:lstStyle/>
                    <a:p>
                      <a:pPr marL="0" marR="0" algn="ctr">
                        <a:lnSpc>
                          <a:spcPct val="107000"/>
                        </a:lnSpc>
                        <a:spcBef>
                          <a:spcPts val="0"/>
                        </a:spcBef>
                        <a:spcAft>
                          <a:spcPts val="0"/>
                        </a:spcAft>
                      </a:pPr>
                      <a:r>
                        <a:rPr lang="ar-SA" sz="800">
                          <a:effectLst/>
                        </a:rPr>
                        <a:t>ماموریت ورودی با حفظ پست سازمانی</a:t>
                      </a:r>
                      <a:endParaRPr lang="en-US" sz="800">
                        <a:effectLst/>
                        <a:latin typeface="Calibri" panose="020F0502020204030204" pitchFamily="34" charset="0"/>
                        <a:ea typeface="Calibri" panose="020F0502020204030204" pitchFamily="34" charset="0"/>
                        <a:cs typeface="Arial" panose="020B0604020202020204" pitchFamily="34" charset="0"/>
                      </a:endParaRPr>
                    </a:p>
                  </a:txBody>
                  <a:tcPr marL="50579" marR="50579" marT="0" marB="0"/>
                </a:tc>
                <a:tc>
                  <a:txBody>
                    <a:bodyPr/>
                    <a:lstStyle/>
                    <a:p>
                      <a:pPr marL="0" marR="0" algn="ctr" rtl="1">
                        <a:lnSpc>
                          <a:spcPct val="107000"/>
                        </a:lnSpc>
                        <a:spcBef>
                          <a:spcPts val="0"/>
                        </a:spcBef>
                        <a:spcAft>
                          <a:spcPts val="0"/>
                        </a:spcAft>
                      </a:pPr>
                      <a:r>
                        <a:rPr lang="ar-SA" sz="800">
                          <a:effectLst/>
                        </a:rPr>
                        <a:t>52</a:t>
                      </a:r>
                      <a:endParaRPr lang="en-US" sz="800">
                        <a:effectLst/>
                        <a:latin typeface="Calibri" panose="020F0502020204030204" pitchFamily="34" charset="0"/>
                        <a:ea typeface="Calibri" panose="020F0502020204030204" pitchFamily="34" charset="0"/>
                        <a:cs typeface="Arial" panose="020B0604020202020204" pitchFamily="34" charset="0"/>
                      </a:endParaRPr>
                    </a:p>
                  </a:txBody>
                  <a:tcPr marL="50579" marR="50579" marT="0" marB="0"/>
                </a:tc>
                <a:tc>
                  <a:txBody>
                    <a:bodyPr/>
                    <a:lstStyle/>
                    <a:p>
                      <a:pPr marL="0" marR="0" algn="ctr">
                        <a:lnSpc>
                          <a:spcPct val="107000"/>
                        </a:lnSpc>
                        <a:spcBef>
                          <a:spcPts val="0"/>
                        </a:spcBef>
                        <a:spcAft>
                          <a:spcPts val="0"/>
                        </a:spcAft>
                      </a:pPr>
                      <a:r>
                        <a:rPr lang="en-US" sz="1050" dirty="0">
                          <a:effectLst/>
                        </a:rPr>
                        <a:t> </a:t>
                      </a:r>
                      <a:endParaRPr lang="en-US" sz="1050" dirty="0">
                        <a:effectLst/>
                        <a:latin typeface="Calibri" panose="020F0502020204030204" pitchFamily="34" charset="0"/>
                        <a:ea typeface="Calibri" panose="020F0502020204030204" pitchFamily="34" charset="0"/>
                        <a:cs typeface="Arial" panose="020B0604020202020204" pitchFamily="34" charset="0"/>
                      </a:endParaRPr>
                    </a:p>
                  </a:txBody>
                  <a:tcPr marL="50579" marR="50579" marT="0" marB="0"/>
                </a:tc>
                <a:tc>
                  <a:txBody>
                    <a:bodyPr/>
                    <a:lstStyle/>
                    <a:p>
                      <a:pPr marL="0" marR="0" algn="ctr">
                        <a:lnSpc>
                          <a:spcPct val="107000"/>
                        </a:lnSpc>
                        <a:spcBef>
                          <a:spcPts val="0"/>
                        </a:spcBef>
                        <a:spcAft>
                          <a:spcPts val="0"/>
                        </a:spcAft>
                      </a:pPr>
                      <a:r>
                        <a:rPr lang="ar-SA" sz="800">
                          <a:effectLst/>
                        </a:rPr>
                        <a:t>فسخ قرارداد</a:t>
                      </a:r>
                      <a:endParaRPr lang="en-US" sz="800">
                        <a:effectLst/>
                        <a:latin typeface="Calibri" panose="020F0502020204030204" pitchFamily="34" charset="0"/>
                        <a:ea typeface="Calibri" panose="020F0502020204030204" pitchFamily="34" charset="0"/>
                        <a:cs typeface="Arial" panose="020B0604020202020204" pitchFamily="34" charset="0"/>
                      </a:endParaRPr>
                    </a:p>
                  </a:txBody>
                  <a:tcPr marL="50579" marR="50579" marT="0" marB="0"/>
                </a:tc>
                <a:tc>
                  <a:txBody>
                    <a:bodyPr/>
                    <a:lstStyle/>
                    <a:p>
                      <a:pPr marL="0" marR="0" algn="ctr" rtl="1">
                        <a:lnSpc>
                          <a:spcPct val="107000"/>
                        </a:lnSpc>
                        <a:spcBef>
                          <a:spcPts val="0"/>
                        </a:spcBef>
                        <a:spcAft>
                          <a:spcPts val="0"/>
                        </a:spcAft>
                      </a:pPr>
                      <a:r>
                        <a:rPr lang="ar-SA" sz="800" dirty="0">
                          <a:effectLst/>
                        </a:rPr>
                        <a:t>25</a:t>
                      </a:r>
                      <a:endParaRPr lang="en-US" sz="800" dirty="0">
                        <a:effectLst/>
                        <a:latin typeface="Calibri" panose="020F0502020204030204" pitchFamily="34" charset="0"/>
                        <a:ea typeface="Calibri" panose="020F0502020204030204" pitchFamily="34" charset="0"/>
                        <a:cs typeface="Arial" panose="020B0604020202020204" pitchFamily="34" charset="0"/>
                      </a:endParaRPr>
                    </a:p>
                  </a:txBody>
                  <a:tcPr marL="50579" marR="50579" marT="0" marB="0"/>
                </a:tc>
              </a:tr>
              <a:tr h="226808">
                <a:tc>
                  <a:txBody>
                    <a:bodyPr/>
                    <a:lstStyle/>
                    <a:p>
                      <a:pPr marL="0" marR="0" algn="ctr" rtl="1">
                        <a:lnSpc>
                          <a:spcPct val="107000"/>
                        </a:lnSpc>
                        <a:spcBef>
                          <a:spcPts val="0"/>
                        </a:spcBef>
                        <a:spcAft>
                          <a:spcPts val="0"/>
                        </a:spcAft>
                      </a:pPr>
                      <a:r>
                        <a:rPr lang="ar-SA" sz="1050" dirty="0">
                          <a:effectLst/>
                        </a:rPr>
                        <a:t>*</a:t>
                      </a:r>
                      <a:endParaRPr lang="en-US" sz="1050" dirty="0">
                        <a:effectLst/>
                        <a:latin typeface="Calibri" panose="020F0502020204030204" pitchFamily="34" charset="0"/>
                        <a:ea typeface="Calibri" panose="020F0502020204030204" pitchFamily="34" charset="0"/>
                        <a:cs typeface="Arial" panose="020B0604020202020204" pitchFamily="34" charset="0"/>
                      </a:endParaRPr>
                    </a:p>
                  </a:txBody>
                  <a:tcPr marL="50579" marR="50579" marT="0" marB="0"/>
                </a:tc>
                <a:tc>
                  <a:txBody>
                    <a:bodyPr/>
                    <a:lstStyle/>
                    <a:p>
                      <a:pPr marL="0" marR="0" algn="ctr">
                        <a:lnSpc>
                          <a:spcPct val="107000"/>
                        </a:lnSpc>
                        <a:spcBef>
                          <a:spcPts val="0"/>
                        </a:spcBef>
                        <a:spcAft>
                          <a:spcPts val="0"/>
                        </a:spcAft>
                      </a:pPr>
                      <a:r>
                        <a:rPr lang="ar-SA" sz="800">
                          <a:effectLst/>
                        </a:rPr>
                        <a:t>خدمت نیمه وقت بانوان (قانون حمایت از معلولان)</a:t>
                      </a:r>
                      <a:endParaRPr lang="en-US" sz="800">
                        <a:effectLst/>
                        <a:latin typeface="Calibri" panose="020F0502020204030204" pitchFamily="34" charset="0"/>
                        <a:ea typeface="Calibri" panose="020F0502020204030204" pitchFamily="34" charset="0"/>
                        <a:cs typeface="Arial" panose="020B0604020202020204" pitchFamily="34" charset="0"/>
                      </a:endParaRPr>
                    </a:p>
                  </a:txBody>
                  <a:tcPr marL="50579" marR="50579" marT="0" marB="0"/>
                </a:tc>
                <a:tc>
                  <a:txBody>
                    <a:bodyPr/>
                    <a:lstStyle/>
                    <a:p>
                      <a:pPr marL="0" marR="0" algn="ctr" rtl="1">
                        <a:lnSpc>
                          <a:spcPct val="107000"/>
                        </a:lnSpc>
                        <a:spcBef>
                          <a:spcPts val="0"/>
                        </a:spcBef>
                        <a:spcAft>
                          <a:spcPts val="0"/>
                        </a:spcAft>
                      </a:pPr>
                      <a:r>
                        <a:rPr lang="ar-SA" sz="800">
                          <a:effectLst/>
                        </a:rPr>
                        <a:t>53</a:t>
                      </a:r>
                      <a:endParaRPr lang="en-US" sz="800">
                        <a:effectLst/>
                        <a:latin typeface="Calibri" panose="020F0502020204030204" pitchFamily="34" charset="0"/>
                        <a:ea typeface="Calibri" panose="020F0502020204030204" pitchFamily="34" charset="0"/>
                        <a:cs typeface="Arial" panose="020B0604020202020204" pitchFamily="34" charset="0"/>
                      </a:endParaRPr>
                    </a:p>
                  </a:txBody>
                  <a:tcPr marL="50579" marR="50579" marT="0" marB="0"/>
                </a:tc>
                <a:tc>
                  <a:txBody>
                    <a:bodyPr/>
                    <a:lstStyle/>
                    <a:p>
                      <a:pPr marL="0" marR="0" algn="ctr">
                        <a:lnSpc>
                          <a:spcPct val="107000"/>
                        </a:lnSpc>
                        <a:spcBef>
                          <a:spcPts val="0"/>
                        </a:spcBef>
                        <a:spcAft>
                          <a:spcPts val="0"/>
                        </a:spcAft>
                      </a:pPr>
                      <a:r>
                        <a:rPr lang="en-US" sz="1050" dirty="0">
                          <a:effectLst/>
                        </a:rPr>
                        <a:t> </a:t>
                      </a:r>
                      <a:endParaRPr lang="en-US" sz="1050" dirty="0">
                        <a:effectLst/>
                        <a:latin typeface="Calibri" panose="020F0502020204030204" pitchFamily="34" charset="0"/>
                        <a:ea typeface="Calibri" panose="020F0502020204030204" pitchFamily="34" charset="0"/>
                        <a:cs typeface="Arial" panose="020B0604020202020204" pitchFamily="34" charset="0"/>
                      </a:endParaRPr>
                    </a:p>
                  </a:txBody>
                  <a:tcPr marL="50579" marR="50579" marT="0" marB="0"/>
                </a:tc>
                <a:tc>
                  <a:txBody>
                    <a:bodyPr/>
                    <a:lstStyle/>
                    <a:p>
                      <a:pPr marL="0" marR="0" algn="ctr">
                        <a:lnSpc>
                          <a:spcPct val="107000"/>
                        </a:lnSpc>
                        <a:spcBef>
                          <a:spcPts val="0"/>
                        </a:spcBef>
                        <a:spcAft>
                          <a:spcPts val="0"/>
                        </a:spcAft>
                      </a:pPr>
                      <a:r>
                        <a:rPr lang="ar-SA" sz="800">
                          <a:effectLst/>
                        </a:rPr>
                        <a:t>غیبت</a:t>
                      </a:r>
                      <a:endParaRPr lang="en-US" sz="800">
                        <a:effectLst/>
                        <a:latin typeface="Calibri" panose="020F0502020204030204" pitchFamily="34" charset="0"/>
                        <a:ea typeface="Calibri" panose="020F0502020204030204" pitchFamily="34" charset="0"/>
                        <a:cs typeface="Arial" panose="020B0604020202020204" pitchFamily="34" charset="0"/>
                      </a:endParaRPr>
                    </a:p>
                  </a:txBody>
                  <a:tcPr marL="50579" marR="50579" marT="0" marB="0"/>
                </a:tc>
                <a:tc>
                  <a:txBody>
                    <a:bodyPr/>
                    <a:lstStyle/>
                    <a:p>
                      <a:pPr marL="0" marR="0" algn="ctr" rtl="1">
                        <a:lnSpc>
                          <a:spcPct val="107000"/>
                        </a:lnSpc>
                        <a:spcBef>
                          <a:spcPts val="0"/>
                        </a:spcBef>
                        <a:spcAft>
                          <a:spcPts val="0"/>
                        </a:spcAft>
                      </a:pPr>
                      <a:r>
                        <a:rPr lang="ar-SA" sz="800" dirty="0">
                          <a:effectLst/>
                        </a:rPr>
                        <a:t>26</a:t>
                      </a:r>
                      <a:endParaRPr lang="en-US" sz="800" dirty="0">
                        <a:effectLst/>
                        <a:latin typeface="Calibri" panose="020F0502020204030204" pitchFamily="34" charset="0"/>
                        <a:ea typeface="Calibri" panose="020F0502020204030204" pitchFamily="34" charset="0"/>
                        <a:cs typeface="Arial" panose="020B0604020202020204" pitchFamily="34" charset="0"/>
                      </a:endParaRPr>
                    </a:p>
                  </a:txBody>
                  <a:tcPr marL="50579" marR="50579" marT="0" marB="0"/>
                </a:tc>
              </a:tr>
              <a:tr h="226808">
                <a:tc>
                  <a:txBody>
                    <a:bodyPr/>
                    <a:lstStyle/>
                    <a:p>
                      <a:pPr marL="0" marR="0" algn="ctr">
                        <a:lnSpc>
                          <a:spcPct val="107000"/>
                        </a:lnSpc>
                        <a:spcBef>
                          <a:spcPts val="0"/>
                        </a:spcBef>
                        <a:spcAft>
                          <a:spcPts val="0"/>
                        </a:spcAft>
                      </a:pPr>
                      <a:r>
                        <a:rPr lang="en-US" sz="1050" dirty="0">
                          <a:effectLst/>
                        </a:rPr>
                        <a:t> </a:t>
                      </a:r>
                      <a:endParaRPr lang="en-US" sz="1050" dirty="0">
                        <a:effectLst/>
                        <a:latin typeface="Calibri" panose="020F0502020204030204" pitchFamily="34" charset="0"/>
                        <a:ea typeface="Calibri" panose="020F0502020204030204" pitchFamily="34" charset="0"/>
                        <a:cs typeface="Arial" panose="020B0604020202020204" pitchFamily="34" charset="0"/>
                      </a:endParaRPr>
                    </a:p>
                  </a:txBody>
                  <a:tcPr marL="50579" marR="50579" marT="0" marB="0"/>
                </a:tc>
                <a:tc>
                  <a:txBody>
                    <a:bodyPr/>
                    <a:lstStyle/>
                    <a:p>
                      <a:pPr marL="0" marR="0" algn="ctr">
                        <a:lnSpc>
                          <a:spcPct val="107000"/>
                        </a:lnSpc>
                        <a:spcBef>
                          <a:spcPts val="0"/>
                        </a:spcBef>
                        <a:spcAft>
                          <a:spcPts val="0"/>
                        </a:spcAft>
                      </a:pPr>
                      <a:r>
                        <a:rPr lang="en-US" sz="800" dirty="0">
                          <a:effectLst/>
                        </a:rPr>
                        <a:t> </a:t>
                      </a:r>
                      <a:endParaRPr lang="en-US" sz="800" dirty="0">
                        <a:effectLst/>
                        <a:latin typeface="Calibri" panose="020F0502020204030204" pitchFamily="34" charset="0"/>
                        <a:ea typeface="Calibri" panose="020F0502020204030204" pitchFamily="34" charset="0"/>
                        <a:cs typeface="Arial" panose="020B0604020202020204" pitchFamily="34" charset="0"/>
                      </a:endParaRPr>
                    </a:p>
                  </a:txBody>
                  <a:tcPr marL="50579" marR="50579" marT="0" marB="0"/>
                </a:tc>
                <a:tc>
                  <a:txBody>
                    <a:bodyPr/>
                    <a:lstStyle/>
                    <a:p>
                      <a:pPr marL="0" marR="0" algn="ctr" rtl="1">
                        <a:lnSpc>
                          <a:spcPct val="107000"/>
                        </a:lnSpc>
                        <a:spcBef>
                          <a:spcPts val="0"/>
                        </a:spcBef>
                        <a:spcAft>
                          <a:spcPts val="0"/>
                        </a:spcAft>
                      </a:pPr>
                      <a:r>
                        <a:rPr lang="ar-SA" sz="800" dirty="0">
                          <a:effectLst/>
                        </a:rPr>
                        <a:t>54</a:t>
                      </a:r>
                      <a:endParaRPr lang="en-US" sz="800" dirty="0">
                        <a:effectLst/>
                        <a:latin typeface="Calibri" panose="020F0502020204030204" pitchFamily="34" charset="0"/>
                        <a:ea typeface="Calibri" panose="020F0502020204030204" pitchFamily="34" charset="0"/>
                        <a:cs typeface="Arial" panose="020B0604020202020204" pitchFamily="34" charset="0"/>
                      </a:endParaRPr>
                    </a:p>
                  </a:txBody>
                  <a:tcPr marL="50579" marR="50579" marT="0" marB="0"/>
                </a:tc>
                <a:tc>
                  <a:txBody>
                    <a:bodyPr/>
                    <a:lstStyle/>
                    <a:p>
                      <a:pPr marL="0" marR="0" algn="ctr" rtl="1">
                        <a:lnSpc>
                          <a:spcPct val="107000"/>
                        </a:lnSpc>
                        <a:spcBef>
                          <a:spcPts val="0"/>
                        </a:spcBef>
                        <a:spcAft>
                          <a:spcPts val="0"/>
                        </a:spcAft>
                      </a:pPr>
                      <a:r>
                        <a:rPr lang="ar-SA" sz="1050" dirty="0">
                          <a:effectLst/>
                        </a:rPr>
                        <a:t>*</a:t>
                      </a:r>
                      <a:endParaRPr lang="en-US" sz="1050" dirty="0">
                        <a:effectLst/>
                        <a:latin typeface="Calibri" panose="020F0502020204030204" pitchFamily="34" charset="0"/>
                        <a:ea typeface="Calibri" panose="020F0502020204030204" pitchFamily="34" charset="0"/>
                        <a:cs typeface="Arial" panose="020B0604020202020204" pitchFamily="34" charset="0"/>
                      </a:endParaRPr>
                    </a:p>
                  </a:txBody>
                  <a:tcPr marL="50579" marR="50579" marT="0" marB="0"/>
                </a:tc>
                <a:tc>
                  <a:txBody>
                    <a:bodyPr/>
                    <a:lstStyle/>
                    <a:p>
                      <a:pPr marL="0" marR="0" algn="ctr">
                        <a:lnSpc>
                          <a:spcPct val="107000"/>
                        </a:lnSpc>
                        <a:spcBef>
                          <a:spcPts val="0"/>
                        </a:spcBef>
                        <a:spcAft>
                          <a:spcPts val="0"/>
                        </a:spcAft>
                      </a:pPr>
                      <a:r>
                        <a:rPr lang="ar-SA" sz="800" dirty="0">
                          <a:effectLst/>
                        </a:rPr>
                        <a:t>مرخصی زایمان</a:t>
                      </a:r>
                      <a:endParaRPr lang="en-US" sz="800" dirty="0">
                        <a:effectLst/>
                        <a:latin typeface="Calibri" panose="020F0502020204030204" pitchFamily="34" charset="0"/>
                        <a:ea typeface="Calibri" panose="020F0502020204030204" pitchFamily="34" charset="0"/>
                        <a:cs typeface="Arial" panose="020B0604020202020204" pitchFamily="34" charset="0"/>
                      </a:endParaRPr>
                    </a:p>
                  </a:txBody>
                  <a:tcPr marL="50579" marR="50579" marT="0" marB="0"/>
                </a:tc>
                <a:tc>
                  <a:txBody>
                    <a:bodyPr/>
                    <a:lstStyle/>
                    <a:p>
                      <a:pPr marL="0" marR="0" algn="ctr" rtl="1">
                        <a:lnSpc>
                          <a:spcPct val="107000"/>
                        </a:lnSpc>
                        <a:spcBef>
                          <a:spcPts val="0"/>
                        </a:spcBef>
                        <a:spcAft>
                          <a:spcPts val="0"/>
                        </a:spcAft>
                      </a:pPr>
                      <a:r>
                        <a:rPr lang="ar-SA" sz="800" dirty="0">
                          <a:effectLst/>
                        </a:rPr>
                        <a:t>27</a:t>
                      </a:r>
                      <a:endParaRPr lang="en-US" sz="800" dirty="0">
                        <a:effectLst/>
                        <a:latin typeface="Calibri" panose="020F0502020204030204" pitchFamily="34" charset="0"/>
                        <a:ea typeface="Calibri" panose="020F0502020204030204" pitchFamily="34" charset="0"/>
                        <a:cs typeface="Arial" panose="020B0604020202020204" pitchFamily="34" charset="0"/>
                      </a:endParaRPr>
                    </a:p>
                  </a:txBody>
                  <a:tcPr marL="50579" marR="50579" marT="0" marB="0"/>
                </a:tc>
              </a:tr>
            </a:tbl>
          </a:graphicData>
        </a:graphic>
      </p:graphicFrame>
    </p:spTree>
    <p:extLst>
      <p:ext uri="{BB962C8B-B14F-4D97-AF65-F5344CB8AC3E}">
        <p14:creationId xmlns:p14="http://schemas.microsoft.com/office/powerpoint/2010/main" val="23460002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64628" y="491319"/>
            <a:ext cx="8915400" cy="4246195"/>
          </a:xfrm>
        </p:spPr>
        <p:txBody>
          <a:bodyPr>
            <a:noAutofit/>
          </a:bodyPr>
          <a:lstStyle/>
          <a:p>
            <a:pPr marL="0" indent="0" algn="r">
              <a:lnSpc>
                <a:spcPct val="150000"/>
              </a:lnSpc>
              <a:buNone/>
            </a:pPr>
            <a:r>
              <a:rPr lang="fa-IR" b="1" dirty="0" smtClean="0">
                <a:cs typeface="B Zar" panose="00000400000000000000" pitchFamily="2" charset="-78"/>
              </a:rPr>
              <a:t>در </a:t>
            </a:r>
            <a:r>
              <a:rPr lang="fa-IR" b="1" dirty="0">
                <a:cs typeface="B Zar" panose="00000400000000000000" pitchFamily="2" charset="-78"/>
              </a:rPr>
              <a:t>قسمت پایین صفحه خروجی را اکسل انتخاب کنید و بر روی گزینه "گزارش" کلیک کنید تا بتوانید گزارش را دریافت کنید</a:t>
            </a:r>
            <a:r>
              <a:rPr lang="fa-IR" b="1" dirty="0" smtClean="0">
                <a:cs typeface="B Zar" panose="00000400000000000000" pitchFamily="2" charset="-78"/>
              </a:rPr>
              <a:t>.</a:t>
            </a:r>
          </a:p>
          <a:p>
            <a:pPr marL="0" indent="0" algn="r">
              <a:lnSpc>
                <a:spcPct val="150000"/>
              </a:lnSpc>
              <a:buNone/>
            </a:pPr>
            <a:r>
              <a:rPr lang="fa-IR" b="1" dirty="0" smtClean="0">
                <a:cs typeface="B Zar" panose="00000400000000000000" pitchFamily="2" charset="-78"/>
              </a:rPr>
              <a:t>پس </a:t>
            </a:r>
            <a:r>
              <a:rPr lang="fa-IR" b="1" dirty="0">
                <a:cs typeface="B Zar" panose="00000400000000000000" pitchFamily="2" charset="-78"/>
              </a:rPr>
              <a:t>از دریافت، فایل اکسل را باز کنید. با توجه به اینکه در این گزارش، 60 فیلد از اطلاعات پرسنلی بر اساس ضرورت، در نظر گرفته شده است، لذا ضروری است به منظور استفاده بهینه از اطلاعات نسبت به مرتب سازی آن اقدام نماییم.</a:t>
            </a:r>
            <a:endParaRPr lang="en-US" b="1" dirty="0">
              <a:cs typeface="B Zar" panose="00000400000000000000" pitchFamily="2" charset="-78"/>
            </a:endParaRPr>
          </a:p>
          <a:p>
            <a:pPr marL="0" indent="0" algn="r" rtl="1">
              <a:lnSpc>
                <a:spcPct val="150000"/>
              </a:lnSpc>
              <a:buNone/>
            </a:pPr>
            <a:r>
              <a:rPr lang="fa-IR" b="1" dirty="0">
                <a:cs typeface="B Zar" panose="00000400000000000000" pitchFamily="2" charset="-78"/>
              </a:rPr>
              <a:t>یکی از مسائل پایه ای و کاربردی که عموم کاربران اکسل دائما با آن سروکار دارند، </a:t>
            </a:r>
            <a:r>
              <a:rPr lang="fa-IR" b="1" dirty="0" smtClean="0">
                <a:cs typeface="B Zar" panose="00000400000000000000" pitchFamily="2" charset="-78"/>
              </a:rPr>
              <a:t>موضوع مرتب </a:t>
            </a:r>
            <a:r>
              <a:rPr lang="fa-IR" b="1" dirty="0">
                <a:cs typeface="B Zar" panose="00000400000000000000" pitchFamily="2" charset="-78"/>
              </a:rPr>
              <a:t>سازی داده ها در اکسل یا همان مفهوم </a:t>
            </a:r>
            <a:r>
              <a:rPr lang="en-US" b="1" dirty="0">
                <a:cs typeface="B Zar" panose="00000400000000000000" pitchFamily="2" charset="-78"/>
              </a:rPr>
              <a:t>Sort</a:t>
            </a:r>
            <a:r>
              <a:rPr lang="fa-IR" b="1" dirty="0">
                <a:cs typeface="B Zar" panose="00000400000000000000" pitchFamily="2" charset="-78"/>
              </a:rPr>
              <a:t> داده هاست. ابزار </a:t>
            </a:r>
            <a:r>
              <a:rPr lang="en-US" b="1" dirty="0">
                <a:cs typeface="B Zar" panose="00000400000000000000" pitchFamily="2" charset="-78"/>
              </a:rPr>
              <a:t>Sort</a:t>
            </a:r>
            <a:r>
              <a:rPr lang="fa-IR" b="1" dirty="0">
                <a:cs typeface="B Zar" panose="00000400000000000000" pitchFamily="2" charset="-78"/>
              </a:rPr>
              <a:t> در اکسل </a:t>
            </a:r>
            <a:r>
              <a:rPr lang="fa-IR" b="1" dirty="0" smtClean="0">
                <a:cs typeface="B Zar" panose="00000400000000000000" pitchFamily="2" charset="-78"/>
              </a:rPr>
              <a:t>همواره </a:t>
            </a:r>
            <a:r>
              <a:rPr lang="fa-IR" b="1" dirty="0">
                <a:cs typeface="B Zar" panose="00000400000000000000" pitchFamily="2" charset="-78"/>
              </a:rPr>
              <a:t>در استفاده از </a:t>
            </a:r>
            <a:r>
              <a:rPr lang="fa-IR" b="1" dirty="0" smtClean="0">
                <a:cs typeface="B Zar" panose="00000400000000000000" pitchFamily="2" charset="-78"/>
              </a:rPr>
              <a:t>جدول ها </a:t>
            </a:r>
            <a:r>
              <a:rPr lang="fa-IR" b="1" dirty="0">
                <a:cs typeface="B Zar" panose="00000400000000000000" pitchFamily="2" charset="-78"/>
              </a:rPr>
              <a:t>و بانک های اطلاعاتی کاربرد گسترده دارد. فرض کنید شما لیستی از پرسنل دارید، میخواهید لیست را بر اساس </a:t>
            </a:r>
            <a:r>
              <a:rPr lang="fa-IR" b="1" dirty="0" smtClean="0">
                <a:cs typeface="B Zar" panose="00000400000000000000" pitchFamily="2" charset="-78"/>
              </a:rPr>
              <a:t>محل خدمت مرتب (</a:t>
            </a:r>
            <a:r>
              <a:rPr lang="en-US" b="1" dirty="0">
                <a:cs typeface="B Zar" panose="00000400000000000000" pitchFamily="2" charset="-78"/>
              </a:rPr>
              <a:t>Sort</a:t>
            </a:r>
            <a:r>
              <a:rPr lang="fa-IR" b="1" dirty="0">
                <a:cs typeface="B Zar" panose="00000400000000000000" pitchFamily="2" charset="-78"/>
              </a:rPr>
              <a:t>) کنید و از طرفی میخواهید افرادی که نوع استخدام یکسان دارند در کنار یکدیگر قرار بگیرند، برای انجام </a:t>
            </a:r>
            <a:r>
              <a:rPr lang="fa-IR" b="1" dirty="0" smtClean="0">
                <a:cs typeface="B Zar" panose="00000400000000000000" pitchFamily="2" charset="-78"/>
              </a:rPr>
              <a:t>این گونه </a:t>
            </a:r>
            <a:r>
              <a:rPr lang="fa-IR" b="1" dirty="0">
                <a:cs typeface="B Zar" panose="00000400000000000000" pitchFamily="2" charset="-78"/>
              </a:rPr>
              <a:t>کارها ملزم به استفاده از ابزار </a:t>
            </a:r>
            <a:r>
              <a:rPr lang="en-US" b="1" dirty="0">
                <a:cs typeface="B Zar" panose="00000400000000000000" pitchFamily="2" charset="-78"/>
              </a:rPr>
              <a:t>Sort</a:t>
            </a:r>
            <a:r>
              <a:rPr lang="fa-IR" b="1" dirty="0">
                <a:cs typeface="B Zar" panose="00000400000000000000" pitchFamily="2" charset="-78"/>
              </a:rPr>
              <a:t> در اکسل می باشیم.</a:t>
            </a:r>
            <a:endParaRPr lang="en-US" b="1" dirty="0">
              <a:cs typeface="B Zar" panose="00000400000000000000" pitchFamily="2" charset="-78"/>
            </a:endParaRPr>
          </a:p>
          <a:p>
            <a:pPr algn="r">
              <a:lnSpc>
                <a:spcPct val="150000"/>
              </a:lnSpc>
            </a:pPr>
            <a:endParaRPr lang="fa-IR" b="1" dirty="0" smtClean="0">
              <a:cs typeface="B Zar" panose="00000400000000000000" pitchFamily="2" charset="-78"/>
            </a:endParaRPr>
          </a:p>
          <a:p>
            <a:pPr algn="r">
              <a:lnSpc>
                <a:spcPct val="150000"/>
              </a:lnSpc>
            </a:pPr>
            <a:endParaRPr lang="fa-IR" b="1" dirty="0">
              <a:cs typeface="B Zar" panose="00000400000000000000" pitchFamily="2" charset="-78"/>
            </a:endParaRPr>
          </a:p>
          <a:p>
            <a:pPr algn="r">
              <a:lnSpc>
                <a:spcPct val="150000"/>
              </a:lnSpc>
            </a:pPr>
            <a:endParaRPr lang="fa-IR" b="1" dirty="0" smtClean="0">
              <a:cs typeface="B Zar" panose="00000400000000000000" pitchFamily="2" charset="-78"/>
            </a:endParaRPr>
          </a:p>
          <a:p>
            <a:pPr algn="r">
              <a:lnSpc>
                <a:spcPct val="150000"/>
              </a:lnSpc>
            </a:pPr>
            <a:endParaRPr lang="fa-IR" b="1" dirty="0">
              <a:cs typeface="B Zar" panose="00000400000000000000" pitchFamily="2" charset="-78"/>
            </a:endParaRPr>
          </a:p>
          <a:p>
            <a:pPr algn="r">
              <a:lnSpc>
                <a:spcPct val="150000"/>
              </a:lnSpc>
            </a:pPr>
            <a:endParaRPr lang="fa-IR" b="1" dirty="0" smtClean="0">
              <a:cs typeface="B Zar" panose="00000400000000000000" pitchFamily="2" charset="-78"/>
            </a:endParaRPr>
          </a:p>
          <a:p>
            <a:pPr algn="r">
              <a:lnSpc>
                <a:spcPct val="150000"/>
              </a:lnSpc>
            </a:pPr>
            <a:endParaRPr lang="fa-IR" b="1" dirty="0">
              <a:cs typeface="B Zar" panose="00000400000000000000" pitchFamily="2" charset="-78"/>
            </a:endParaRPr>
          </a:p>
          <a:p>
            <a:pPr algn="r">
              <a:lnSpc>
                <a:spcPct val="150000"/>
              </a:lnSpc>
            </a:pPr>
            <a:endParaRPr lang="fa-IR" b="1" dirty="0" smtClean="0">
              <a:cs typeface="B Zar" panose="00000400000000000000" pitchFamily="2" charset="-78"/>
            </a:endParaRPr>
          </a:p>
          <a:p>
            <a:pPr algn="r">
              <a:lnSpc>
                <a:spcPct val="150000"/>
              </a:lnSpc>
            </a:pPr>
            <a:endParaRPr lang="en-US" b="1" dirty="0">
              <a:cs typeface="B Zar" panose="00000400000000000000" pitchFamily="2" charset="-78"/>
            </a:endParaRPr>
          </a:p>
        </p:txBody>
      </p:sp>
    </p:spTree>
    <p:extLst>
      <p:ext uri="{BB962C8B-B14F-4D97-AF65-F5344CB8AC3E}">
        <p14:creationId xmlns:p14="http://schemas.microsoft.com/office/powerpoint/2010/main" val="120029212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6390" y="104633"/>
            <a:ext cx="8596668" cy="1320800"/>
          </a:xfrm>
        </p:spPr>
        <p:txBody>
          <a:bodyPr>
            <a:noAutofit/>
          </a:bodyPr>
          <a:lstStyle/>
          <a:p>
            <a:pPr algn="r" rtl="1">
              <a:lnSpc>
                <a:spcPct val="150000"/>
              </a:lnSpc>
            </a:pPr>
            <a:r>
              <a:rPr lang="fa-IR" sz="2000" b="1" dirty="0">
                <a:solidFill>
                  <a:schemeClr val="tx1"/>
                </a:solidFill>
                <a:cs typeface="B Zar" panose="00000400000000000000" pitchFamily="2" charset="-78"/>
              </a:rPr>
              <a:t>معرفی ابزار </a:t>
            </a:r>
            <a:r>
              <a:rPr lang="en-US" sz="2000" b="1" dirty="0">
                <a:solidFill>
                  <a:srgbClr val="FF0000"/>
                </a:solidFill>
                <a:cs typeface="B Zar" panose="00000400000000000000" pitchFamily="2" charset="-78"/>
              </a:rPr>
              <a:t>Sort</a:t>
            </a:r>
            <a:r>
              <a:rPr lang="fa-IR" sz="2000" b="1" dirty="0">
                <a:solidFill>
                  <a:srgbClr val="FF0000"/>
                </a:solidFill>
                <a:cs typeface="B Zar" panose="00000400000000000000" pitchFamily="2" charset="-78"/>
              </a:rPr>
              <a:t> </a:t>
            </a:r>
            <a:r>
              <a:rPr lang="fa-IR" sz="2000" b="1" dirty="0">
                <a:solidFill>
                  <a:schemeClr val="tx1"/>
                </a:solidFill>
                <a:cs typeface="B Zar" panose="00000400000000000000" pitchFamily="2" charset="-78"/>
              </a:rPr>
              <a:t>در </a:t>
            </a:r>
            <a:r>
              <a:rPr lang="fa-IR" sz="2000" b="1" dirty="0" smtClean="0">
                <a:solidFill>
                  <a:schemeClr val="tx1"/>
                </a:solidFill>
                <a:cs typeface="B Zar" panose="00000400000000000000" pitchFamily="2" charset="-78"/>
              </a:rPr>
              <a:t>اکسل</a:t>
            </a:r>
            <a:r>
              <a:rPr lang="en-US" sz="1800" b="1" dirty="0">
                <a:solidFill>
                  <a:schemeClr val="tx1"/>
                </a:solidFill>
                <a:cs typeface="B Zar" panose="00000400000000000000" pitchFamily="2" charset="-78"/>
              </a:rPr>
              <a:t/>
            </a:r>
            <a:br>
              <a:rPr lang="en-US" sz="1800" b="1" dirty="0">
                <a:solidFill>
                  <a:schemeClr val="tx1"/>
                </a:solidFill>
                <a:cs typeface="B Zar" panose="00000400000000000000" pitchFamily="2" charset="-78"/>
              </a:rPr>
            </a:br>
            <a:r>
              <a:rPr lang="fa-IR" sz="1800" b="1" dirty="0">
                <a:solidFill>
                  <a:schemeClr val="tx1"/>
                </a:solidFill>
                <a:cs typeface="B Zar" panose="00000400000000000000" pitchFamily="2" charset="-78"/>
              </a:rPr>
              <a:t>ابزار </a:t>
            </a:r>
            <a:r>
              <a:rPr lang="en-US" sz="1800" b="1" dirty="0">
                <a:solidFill>
                  <a:schemeClr val="tx1"/>
                </a:solidFill>
                <a:cs typeface="B Zar" panose="00000400000000000000" pitchFamily="2" charset="-78"/>
              </a:rPr>
              <a:t>Sort</a:t>
            </a:r>
            <a:r>
              <a:rPr lang="fa-IR" sz="1800" b="1" dirty="0">
                <a:solidFill>
                  <a:schemeClr val="tx1"/>
                </a:solidFill>
                <a:cs typeface="B Zar" panose="00000400000000000000" pitchFamily="2" charset="-78"/>
              </a:rPr>
              <a:t> در اکسل </a:t>
            </a:r>
            <a:r>
              <a:rPr lang="fa-IR" sz="1800" b="1" dirty="0">
                <a:solidFill>
                  <a:srgbClr val="FF0000"/>
                </a:solidFill>
                <a:cs typeface="B Zar" panose="00000400000000000000" pitchFamily="2" charset="-78"/>
              </a:rPr>
              <a:t>(</a:t>
            </a:r>
            <a:r>
              <a:rPr lang="en-US" sz="1800" b="1" dirty="0">
                <a:solidFill>
                  <a:srgbClr val="FF0000"/>
                </a:solidFill>
                <a:cs typeface="B Zar" panose="00000400000000000000" pitchFamily="2" charset="-78"/>
              </a:rPr>
              <a:t>Custom Sort</a:t>
            </a:r>
            <a:r>
              <a:rPr lang="fa-IR" sz="1800" b="1" dirty="0">
                <a:solidFill>
                  <a:srgbClr val="FF0000"/>
                </a:solidFill>
                <a:cs typeface="B Zar" panose="00000400000000000000" pitchFamily="2" charset="-78"/>
              </a:rPr>
              <a:t>) </a:t>
            </a:r>
            <a:r>
              <a:rPr lang="fa-IR" sz="1800" b="1" dirty="0" smtClean="0">
                <a:solidFill>
                  <a:schemeClr val="tx1"/>
                </a:solidFill>
                <a:cs typeface="B Zar" panose="00000400000000000000" pitchFamily="2" charset="-78"/>
              </a:rPr>
              <a:t>در تب</a:t>
            </a:r>
            <a:r>
              <a:rPr lang="en-US" sz="1800" b="1" dirty="0" smtClean="0">
                <a:solidFill>
                  <a:srgbClr val="FF0000"/>
                </a:solidFill>
                <a:cs typeface="B Zar" panose="00000400000000000000" pitchFamily="2" charset="-78"/>
              </a:rPr>
              <a:t>HOME</a:t>
            </a:r>
            <a:r>
              <a:rPr lang="en-US" sz="1800" b="1" dirty="0" smtClean="0">
                <a:solidFill>
                  <a:schemeClr val="tx1"/>
                </a:solidFill>
                <a:cs typeface="B Zar" panose="00000400000000000000" pitchFamily="2" charset="-78"/>
              </a:rPr>
              <a:t> </a:t>
            </a:r>
            <a:r>
              <a:rPr lang="fa-IR" sz="1800" b="1" dirty="0" smtClean="0">
                <a:solidFill>
                  <a:srgbClr val="FF0000"/>
                </a:solidFill>
                <a:cs typeface="B Zar" panose="00000400000000000000" pitchFamily="2" charset="-78"/>
              </a:rPr>
              <a:t> </a:t>
            </a:r>
            <a:r>
              <a:rPr lang="fa-IR" sz="1800" b="1" dirty="0" smtClean="0">
                <a:solidFill>
                  <a:schemeClr val="tx1"/>
                </a:solidFill>
                <a:cs typeface="B Zar" panose="00000400000000000000" pitchFamily="2" charset="-78"/>
              </a:rPr>
              <a:t>در گروه </a:t>
            </a:r>
            <a:r>
              <a:rPr lang="en-US" sz="1800" b="1" dirty="0" smtClean="0">
                <a:solidFill>
                  <a:srgbClr val="FF0000"/>
                </a:solidFill>
                <a:cs typeface="B Zar" panose="00000400000000000000" pitchFamily="2" charset="-78"/>
              </a:rPr>
              <a:t>Editing</a:t>
            </a:r>
            <a:r>
              <a:rPr lang="en-US" sz="1800" b="1" dirty="0" smtClean="0">
                <a:solidFill>
                  <a:schemeClr val="tx1"/>
                </a:solidFill>
                <a:cs typeface="B Zar" panose="00000400000000000000" pitchFamily="2" charset="-78"/>
              </a:rPr>
              <a:t> </a:t>
            </a:r>
            <a:r>
              <a:rPr lang="fa-IR" sz="1800" b="1" dirty="0" smtClean="0">
                <a:solidFill>
                  <a:srgbClr val="FF0000"/>
                </a:solidFill>
                <a:cs typeface="B Zar" panose="00000400000000000000" pitchFamily="2" charset="-78"/>
              </a:rPr>
              <a:t> </a:t>
            </a:r>
            <a:r>
              <a:rPr lang="fa-IR" sz="1800" b="1" dirty="0" smtClean="0">
                <a:solidFill>
                  <a:schemeClr val="tx1"/>
                </a:solidFill>
                <a:cs typeface="B Zar" panose="00000400000000000000" pitchFamily="2" charset="-78"/>
              </a:rPr>
              <a:t>و همچنین در تب </a:t>
            </a:r>
            <a:r>
              <a:rPr lang="en-US" sz="1800" b="1" dirty="0" smtClean="0">
                <a:solidFill>
                  <a:srgbClr val="FF0000"/>
                </a:solidFill>
                <a:cs typeface="B Zar" panose="00000400000000000000" pitchFamily="2" charset="-78"/>
              </a:rPr>
              <a:t>DATA</a:t>
            </a:r>
            <a:r>
              <a:rPr lang="fa-IR" sz="1800" b="1" dirty="0" smtClean="0">
                <a:solidFill>
                  <a:srgbClr val="FF0000"/>
                </a:solidFill>
                <a:cs typeface="B Zar" panose="00000400000000000000" pitchFamily="2" charset="-78"/>
              </a:rPr>
              <a:t> </a:t>
            </a:r>
            <a:r>
              <a:rPr lang="fa-IR" sz="1800" b="1" dirty="0">
                <a:solidFill>
                  <a:schemeClr val="tx1"/>
                </a:solidFill>
                <a:cs typeface="B Zar" panose="00000400000000000000" pitchFamily="2" charset="-78"/>
              </a:rPr>
              <a:t>و در گروه </a:t>
            </a:r>
            <a:r>
              <a:rPr lang="en-US" sz="1800" b="1" dirty="0">
                <a:solidFill>
                  <a:srgbClr val="FF0000"/>
                </a:solidFill>
                <a:cs typeface="B Zar" panose="00000400000000000000" pitchFamily="2" charset="-78"/>
              </a:rPr>
              <a:t>Sort</a:t>
            </a:r>
            <a:r>
              <a:rPr lang="fa-IR" sz="1800" b="1" dirty="0">
                <a:solidFill>
                  <a:srgbClr val="FF0000"/>
                </a:solidFill>
                <a:cs typeface="B Zar" panose="00000400000000000000" pitchFamily="2" charset="-78"/>
              </a:rPr>
              <a:t> &amp; </a:t>
            </a:r>
            <a:r>
              <a:rPr lang="en-US" sz="1800" b="1" dirty="0">
                <a:solidFill>
                  <a:srgbClr val="FF0000"/>
                </a:solidFill>
                <a:cs typeface="B Zar" panose="00000400000000000000" pitchFamily="2" charset="-78"/>
              </a:rPr>
              <a:t>Filter</a:t>
            </a:r>
            <a:r>
              <a:rPr lang="fa-IR" sz="1800" b="1" dirty="0">
                <a:solidFill>
                  <a:schemeClr val="tx1"/>
                </a:solidFill>
                <a:cs typeface="B Zar" panose="00000400000000000000" pitchFamily="2" charset="-78"/>
              </a:rPr>
              <a:t> قرار گرفته است. شکل های زیر مسیر استفاده از ابزار </a:t>
            </a:r>
            <a:r>
              <a:rPr lang="en-US" sz="1800" b="1" dirty="0" smtClean="0">
                <a:solidFill>
                  <a:srgbClr val="FF0000"/>
                </a:solidFill>
                <a:cs typeface="B Zar" panose="00000400000000000000" pitchFamily="2" charset="-78"/>
              </a:rPr>
              <a:t>Sort</a:t>
            </a:r>
            <a:r>
              <a:rPr lang="fa-IR" sz="1800" b="1" dirty="0" smtClean="0">
                <a:solidFill>
                  <a:srgbClr val="FF0000"/>
                </a:solidFill>
                <a:cs typeface="B Zar" panose="00000400000000000000" pitchFamily="2" charset="-78"/>
              </a:rPr>
              <a:t> </a:t>
            </a:r>
            <a:r>
              <a:rPr lang="fa-IR" sz="1800" b="1" dirty="0">
                <a:solidFill>
                  <a:schemeClr val="tx1"/>
                </a:solidFill>
                <a:cs typeface="B Zar" panose="00000400000000000000" pitchFamily="2" charset="-78"/>
              </a:rPr>
              <a:t>در </a:t>
            </a:r>
            <a:r>
              <a:rPr lang="fa-IR" sz="1800" b="1" dirty="0" smtClean="0">
                <a:solidFill>
                  <a:schemeClr val="tx1"/>
                </a:solidFill>
                <a:cs typeface="B Zar" panose="00000400000000000000" pitchFamily="2" charset="-78"/>
              </a:rPr>
              <a:t>اکسل را </a:t>
            </a:r>
            <a:r>
              <a:rPr lang="fa-IR" sz="1800" b="1" dirty="0">
                <a:solidFill>
                  <a:schemeClr val="tx1"/>
                </a:solidFill>
                <a:cs typeface="B Zar" panose="00000400000000000000" pitchFamily="2" charset="-78"/>
              </a:rPr>
              <a:t>نشان میدهند:</a:t>
            </a:r>
            <a:endParaRPr lang="en-US" sz="1800" b="1" dirty="0">
              <a:solidFill>
                <a:schemeClr val="tx1"/>
              </a:solidFill>
              <a:cs typeface="B Zar" panose="00000400000000000000" pitchFamily="2" charset="-78"/>
            </a:endParaRPr>
          </a:p>
        </p:txBody>
      </p:sp>
      <p:pic>
        <p:nvPicPr>
          <p:cNvPr id="5" name="Picture 4"/>
          <p:cNvPicPr>
            <a:picLocks noChangeAspect="1"/>
          </p:cNvPicPr>
          <p:nvPr/>
        </p:nvPicPr>
        <p:blipFill>
          <a:blip r:embed="rId2"/>
          <a:stretch>
            <a:fillRect/>
          </a:stretch>
        </p:blipFill>
        <p:spPr>
          <a:xfrm>
            <a:off x="232651" y="2215203"/>
            <a:ext cx="10628947" cy="2438684"/>
          </a:xfrm>
          <a:prstGeom prst="rect">
            <a:avLst/>
          </a:prstGeom>
        </p:spPr>
      </p:pic>
    </p:spTree>
    <p:extLst>
      <p:ext uri="{BB962C8B-B14F-4D97-AF65-F5344CB8AC3E}">
        <p14:creationId xmlns:p14="http://schemas.microsoft.com/office/powerpoint/2010/main" val="3379578210"/>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974</TotalTime>
  <Words>2014</Words>
  <Application>Microsoft Office PowerPoint</Application>
  <PresentationFormat>Widescreen</PresentationFormat>
  <Paragraphs>278</Paragraphs>
  <Slides>27</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27</vt:i4>
      </vt:variant>
    </vt:vector>
  </HeadingPairs>
  <TitlesOfParts>
    <vt:vector size="36" baseType="lpstr">
      <vt:lpstr>Arial</vt:lpstr>
      <vt:lpstr>B Titr</vt:lpstr>
      <vt:lpstr>B Zar</vt:lpstr>
      <vt:lpstr>Calibri</vt:lpstr>
      <vt:lpstr>Showcard Gothic</vt:lpstr>
      <vt:lpstr>Tahoma</vt:lpstr>
      <vt:lpstr>Trebuchet MS</vt:lpstr>
      <vt:lpstr>Wingdings 3</vt:lpstr>
      <vt:lpstr>Facet</vt:lpstr>
      <vt:lpstr>PowerPoint Presentation</vt:lpstr>
      <vt:lpstr>دانشگاه علوم پزشکی و خدمات بهداشتی درمانی ایران</vt:lpstr>
      <vt:lpstr>PowerPoint Presentation</vt:lpstr>
      <vt:lpstr>PowerPoint Presentation</vt:lpstr>
      <vt:lpstr>PowerPoint Presentation</vt:lpstr>
      <vt:lpstr>PowerPoint Presentation</vt:lpstr>
      <vt:lpstr>جدول وضعیت اشتغال</vt:lpstr>
      <vt:lpstr>PowerPoint Presentation</vt:lpstr>
      <vt:lpstr>معرفی ابزار Sort در اکسل ابزار Sort در اکسل (Custom Sort) در تبHOME  در گروه Editing  و همچنین در تب DATA و در گروه Sort &amp; Filter قرار گرفته است. شکل های زیر مسیر استفاده از ابزار Sort در اکسل را نشان میدهند:</vt:lpstr>
      <vt:lpstr>PowerPoint Presentation</vt:lpstr>
      <vt:lpstr>کار با ابزار Sort در اکسل  کار با ابزار Sort در اکسل را همراه یک مثال یاد میگیریم، به جدول زیر توجه کنید. </vt:lpstr>
      <vt:lpstr>میخواهیم جدول بالا را بر مبنای ستون سوم(محل خدمت) و به ترتیب حروف الفبا مرتب کنیم، برای انجام اینکار ابتدا سلولی از جدول مورد نظر را انتخاب کنید و سپس بر روی آیکون در اکسل را نشان می دهد.Sortکلیک نمایید. شکل زیر پنجره  DATA  یاHOME  در تب Sort </vt:lpstr>
      <vt:lpstr>در Sort Level  موجود در پنجره Sort، در کادر Sort by  نام ستونی (فیلد) از جدول خود که میخواهید مرتب سازی بر اساس آن صورت گیرد (ستون محل خدمت ) را انتخاب نمایید و در قسمت هایSort On  و Order  با توجه به نوع داده های ستون مورد نظر، روش Sort  را انتخاب کنید. در اینجا میخواهیم ستون محل خدمت را به ترتیب حروف الفبا مرتب کنیم. بنابراین تنظیمات پنجره Sort  به شکل بالا خواهد بود. شکل زیر خروجی جدول را نشان میدهد:</vt:lpstr>
      <vt:lpstr>در پنجره Sort  در اکسل میتوان با استفاده از Add Level یک جدول را در چند سطح (Level) مرتب سازی (Sort) کرد. به خروجی جدول در شکل بالا توجه کنید، ستون سوم طبق خواست ما به صورت صعودی مرتب شده است، اما اگر بخواهیم نوع استخدام ها نیز مرتب شود باید چه کنیم! برای این کار باید یک Level  به پنجره Sort  اضافه نماییم. شکل زیر پنجره Sort  برای انجام اینکار را نشان میدهد:</vt:lpstr>
      <vt:lpstr>برای اضافه کردن Level  های بعدی میتوان همچنان از Add Level  یا Copy Level  استفاده کرد، برای پاک کردن یک Level  از گزینه Delete Level  و برای جابجا کردن ترتیب Level  ها میتوان از دکمه های Move Up   و Move Down استفاده کرد.</vt:lpstr>
      <vt:lpstr>معرفی ابزار فیلتر در اکسل : ابزار فیلتر در اکسل در تب Home  در گروه Editing  و همچنین در تبData  و در گروه Sort &amp; Filter قرار گرفته است، شکل های زیر مسیر استفاده از ابزار فیلتر در اکسل را نشان میدهند:</vt:lpstr>
      <vt:lpstr>PowerPoint Presentation</vt:lpstr>
      <vt:lpstr>برای درک بهتر کاربرد ابزار فیلتر در اکسل، ادامه آموزش را با یک مثال دنبال میکنیم. جدول زیر را در نظر بگیرید، ابزار فیلتر برای ستون های این جدول فعال شده است. برای انجام این کار ابتدا سلولی از جدول مورد نظر را انتخاب کنید و سپس بر روی آیکون Filter کلیک نمایید .برخی سطر ها نیز با رنگی متفاوت مشخص شده اند.</vt:lpstr>
      <vt:lpstr>برای هر ستون یک Drop Down  فیلتر قرار داده شده است، از آنجایی که سطرهای جدول در مثال بالا دارای رنگ های متفاوت میباشند برای فیلتر کردن سطرها بر اساس رنگ آنها منوی Filter Color  نیزدر Drop Down  فیلتر قرار گرفته است.</vt:lpstr>
      <vt:lpstr>PowerPoint Presentation</vt:lpstr>
      <vt:lpstr>برای فیلدهایی که بیشتر داده های آنها عددی میباشد گزینه ی Number Filter  فعال است، منوی Number Filter  در فیلتر در اکسل دارای گزینه های زیر است:</vt:lpstr>
      <vt:lpstr>گزینه Custom Filter  : ( فیلتر سلیقه‌ای) در این حالت تمام شرط های بالا را می توان به صورت ترکیبی AND و OR  به کار برد. به طور مثال می خواهیم افرادی که تاریخ استخدام آنها بعد از تاریخ 1369/01/01 و قبل از 1397/01/01 باشد را مشخص نماییم. برای این کار بعد از انتخاب گزینه Custom Filter  مانند تصویر زیر عمل می کنیم . </vt:lpstr>
      <vt:lpstr>توجه : در هنگام درج تاریخ حتما باید تاریخ وارد شده از لحاظ قالب مانند تاریخ هایی باشد که در فایل اکسل وارد شده است .مثلا در شکل بالا با توجه به اینکه تاریخ های موجود به طور کامل (مثلا 1369/01/01 ) است باید در قسمت فیلتر هم تاریخ به طور کامل وارد شود (مثلا اگر تاریخ به شکل 69/1/1 ) وارد شود با خطا مواجه می شویم.</vt:lpstr>
      <vt:lpstr>PowerPoint Presentation</vt:lpstr>
      <vt:lpstr>نکته مهم : با توجه به اینکه ارسال اطلاعات پرسنلی به سامانه تجمیع اطلاعات وزارت بهداشت منوط به تکمیل فیلدهای اطلاعاتی زیر در سیستم پرسنلی می باشد، خواهشمند است در اسرع نسبت به دریافت گزارش از سیستم مذکور (با توجه به آموزشهای دریافتی)، جهت مشخص نمودن فیلدهای خالی  و تکمیل نمودن آنها اقدام فرمایید .</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دانشگاه علوم پزشکی و خدمات بهداشتی درمانی ایران</dc:title>
  <dc:creator>خانم فرشته حسینی</dc:creator>
  <cp:lastModifiedBy>خانم فرشته حسینی</cp:lastModifiedBy>
  <cp:revision>211</cp:revision>
  <cp:lastPrinted>2019-12-18T11:41:26Z</cp:lastPrinted>
  <dcterms:created xsi:type="dcterms:W3CDTF">2019-12-14T09:18:34Z</dcterms:created>
  <dcterms:modified xsi:type="dcterms:W3CDTF">2019-12-23T09:17:57Z</dcterms:modified>
</cp:coreProperties>
</file>